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56"/>
  </p:notesMasterIdLst>
  <p:handoutMasterIdLst>
    <p:handoutMasterId r:id="rId57"/>
  </p:handoutMasterIdLst>
  <p:sldIdLst>
    <p:sldId id="256" r:id="rId2"/>
    <p:sldId id="260" r:id="rId3"/>
    <p:sldId id="263" r:id="rId4"/>
    <p:sldId id="266" r:id="rId5"/>
    <p:sldId id="304" r:id="rId6"/>
    <p:sldId id="285" r:id="rId7"/>
    <p:sldId id="315" r:id="rId8"/>
    <p:sldId id="317" r:id="rId9"/>
    <p:sldId id="318" r:id="rId10"/>
    <p:sldId id="332" r:id="rId11"/>
    <p:sldId id="333" r:id="rId12"/>
    <p:sldId id="334" r:id="rId13"/>
    <p:sldId id="335" r:id="rId14"/>
    <p:sldId id="336" r:id="rId15"/>
    <p:sldId id="337" r:id="rId16"/>
    <p:sldId id="338" r:id="rId17"/>
    <p:sldId id="339" r:id="rId18"/>
    <p:sldId id="340" r:id="rId19"/>
    <p:sldId id="348" r:id="rId20"/>
    <p:sldId id="341" r:id="rId21"/>
    <p:sldId id="353" r:id="rId22"/>
    <p:sldId id="354" r:id="rId23"/>
    <p:sldId id="316" r:id="rId24"/>
    <p:sldId id="319" r:id="rId25"/>
    <p:sldId id="305" r:id="rId26"/>
    <p:sldId id="306" r:id="rId27"/>
    <p:sldId id="307" r:id="rId28"/>
    <p:sldId id="308" r:id="rId29"/>
    <p:sldId id="309" r:id="rId30"/>
    <p:sldId id="310" r:id="rId31"/>
    <p:sldId id="311" r:id="rId32"/>
    <p:sldId id="312" r:id="rId33"/>
    <p:sldId id="313" r:id="rId34"/>
    <p:sldId id="314" r:id="rId35"/>
    <p:sldId id="283" r:id="rId36"/>
    <p:sldId id="284" r:id="rId37"/>
    <p:sldId id="327" r:id="rId38"/>
    <p:sldId id="328" r:id="rId39"/>
    <p:sldId id="329" r:id="rId40"/>
    <p:sldId id="330" r:id="rId41"/>
    <p:sldId id="331" r:id="rId42"/>
    <p:sldId id="300" r:id="rId43"/>
    <p:sldId id="324" r:id="rId44"/>
    <p:sldId id="355" r:id="rId45"/>
    <p:sldId id="325" r:id="rId46"/>
    <p:sldId id="342" r:id="rId47"/>
    <p:sldId id="343" r:id="rId48"/>
    <p:sldId id="344" r:id="rId49"/>
    <p:sldId id="345" r:id="rId50"/>
    <p:sldId id="356" r:id="rId51"/>
    <p:sldId id="346" r:id="rId52"/>
    <p:sldId id="347" r:id="rId53"/>
    <p:sldId id="357" r:id="rId54"/>
    <p:sldId id="302" r:id="rId55"/>
  </p:sldIdLst>
  <p:sldSz cx="9144000" cy="6858000" type="screen4x3"/>
  <p:notesSz cx="7086600" cy="9372600"/>
  <p:defaultTextStyle>
    <a:defPPr>
      <a:defRPr lang="en-US"/>
    </a:defPPr>
    <a:lvl1pPr algn="l" rtl="0" fontAlgn="base">
      <a:spcBef>
        <a:spcPct val="0"/>
      </a:spcBef>
      <a:spcAft>
        <a:spcPct val="0"/>
      </a:spcAft>
      <a:defRPr sz="3600" b="1" kern="1200">
        <a:solidFill>
          <a:schemeClr val="tx2"/>
        </a:solidFill>
        <a:latin typeface="Arial" charset="0"/>
        <a:ea typeface="+mn-ea"/>
        <a:cs typeface="+mn-cs"/>
      </a:defRPr>
    </a:lvl1pPr>
    <a:lvl2pPr marL="457200" algn="l" rtl="0" fontAlgn="base">
      <a:spcBef>
        <a:spcPct val="0"/>
      </a:spcBef>
      <a:spcAft>
        <a:spcPct val="0"/>
      </a:spcAft>
      <a:defRPr sz="3600" b="1" kern="1200">
        <a:solidFill>
          <a:schemeClr val="tx2"/>
        </a:solidFill>
        <a:latin typeface="Arial" charset="0"/>
        <a:ea typeface="+mn-ea"/>
        <a:cs typeface="+mn-cs"/>
      </a:defRPr>
    </a:lvl2pPr>
    <a:lvl3pPr marL="914400" algn="l" rtl="0" fontAlgn="base">
      <a:spcBef>
        <a:spcPct val="0"/>
      </a:spcBef>
      <a:spcAft>
        <a:spcPct val="0"/>
      </a:spcAft>
      <a:defRPr sz="3600" b="1" kern="1200">
        <a:solidFill>
          <a:schemeClr val="tx2"/>
        </a:solidFill>
        <a:latin typeface="Arial" charset="0"/>
        <a:ea typeface="+mn-ea"/>
        <a:cs typeface="+mn-cs"/>
      </a:defRPr>
    </a:lvl3pPr>
    <a:lvl4pPr marL="1371600" algn="l" rtl="0" fontAlgn="base">
      <a:spcBef>
        <a:spcPct val="0"/>
      </a:spcBef>
      <a:spcAft>
        <a:spcPct val="0"/>
      </a:spcAft>
      <a:defRPr sz="3600" b="1" kern="1200">
        <a:solidFill>
          <a:schemeClr val="tx2"/>
        </a:solidFill>
        <a:latin typeface="Arial" charset="0"/>
        <a:ea typeface="+mn-ea"/>
        <a:cs typeface="+mn-cs"/>
      </a:defRPr>
    </a:lvl4pPr>
    <a:lvl5pPr marL="1828800" algn="l" rtl="0" fontAlgn="base">
      <a:spcBef>
        <a:spcPct val="0"/>
      </a:spcBef>
      <a:spcAft>
        <a:spcPct val="0"/>
      </a:spcAft>
      <a:defRPr sz="3600" b="1" kern="1200">
        <a:solidFill>
          <a:schemeClr val="tx2"/>
        </a:solidFill>
        <a:latin typeface="Arial" charset="0"/>
        <a:ea typeface="+mn-ea"/>
        <a:cs typeface="+mn-cs"/>
      </a:defRPr>
    </a:lvl5pPr>
    <a:lvl6pPr marL="2286000" algn="l" defTabSz="914400" rtl="0" eaLnBrk="1" latinLnBrk="0" hangingPunct="1">
      <a:defRPr sz="3600" b="1" kern="1200">
        <a:solidFill>
          <a:schemeClr val="tx2"/>
        </a:solidFill>
        <a:latin typeface="Arial" charset="0"/>
        <a:ea typeface="+mn-ea"/>
        <a:cs typeface="+mn-cs"/>
      </a:defRPr>
    </a:lvl6pPr>
    <a:lvl7pPr marL="2743200" algn="l" defTabSz="914400" rtl="0" eaLnBrk="1" latinLnBrk="0" hangingPunct="1">
      <a:defRPr sz="3600" b="1" kern="1200">
        <a:solidFill>
          <a:schemeClr val="tx2"/>
        </a:solidFill>
        <a:latin typeface="Arial" charset="0"/>
        <a:ea typeface="+mn-ea"/>
        <a:cs typeface="+mn-cs"/>
      </a:defRPr>
    </a:lvl7pPr>
    <a:lvl8pPr marL="3200400" algn="l" defTabSz="914400" rtl="0" eaLnBrk="1" latinLnBrk="0" hangingPunct="1">
      <a:defRPr sz="3600" b="1" kern="1200">
        <a:solidFill>
          <a:schemeClr val="tx2"/>
        </a:solidFill>
        <a:latin typeface="Arial" charset="0"/>
        <a:ea typeface="+mn-ea"/>
        <a:cs typeface="+mn-cs"/>
      </a:defRPr>
    </a:lvl8pPr>
    <a:lvl9pPr marL="3657600" algn="l" defTabSz="914400" rtl="0" eaLnBrk="1" latinLnBrk="0" hangingPunct="1">
      <a:defRPr sz="3600" b="1"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21" autoAdjust="0"/>
    <p:restoredTop sz="94576" autoAdjust="0"/>
  </p:normalViewPr>
  <p:slideViewPr>
    <p:cSldViewPr>
      <p:cViewPr varScale="1">
        <p:scale>
          <a:sx n="57" d="100"/>
          <a:sy n="57" d="100"/>
        </p:scale>
        <p:origin x="-165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354"/>
    </p:cViewPr>
  </p:sorterViewPr>
  <p:notesViewPr>
    <p:cSldViewPr>
      <p:cViewPr>
        <p:scale>
          <a:sx n="100" d="100"/>
          <a:sy n="100" d="100"/>
        </p:scale>
        <p:origin x="-204" y="216"/>
      </p:cViewPr>
      <p:guideLst>
        <p:guide orient="horz" pos="2952"/>
        <p:guide pos="2232"/>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70860" cy="468951"/>
          </a:xfrm>
          <a:prstGeom prst="rect">
            <a:avLst/>
          </a:prstGeom>
          <a:noFill/>
          <a:ln w="9525">
            <a:noFill/>
            <a:miter lim="800000"/>
            <a:headEnd/>
            <a:tailEnd/>
          </a:ln>
          <a:effectLst/>
        </p:spPr>
        <p:txBody>
          <a:bodyPr vert="horz" wrap="square" lIns="94631" tIns="47315" rIns="94631" bIns="47315" numCol="1" anchor="t" anchorCtr="0" compatLnSpc="1">
            <a:prstTxWarp prst="textNoShape">
              <a:avLst/>
            </a:prstTxWarp>
          </a:bodyPr>
          <a:lstStyle>
            <a:lvl1pPr defTabSz="946147">
              <a:defRPr sz="1200" b="0">
                <a:solidFill>
                  <a:schemeClr val="tx1"/>
                </a:solidFill>
              </a:defRPr>
            </a:lvl1pPr>
          </a:lstStyle>
          <a:p>
            <a:pPr>
              <a:defRPr/>
            </a:pPr>
            <a:endParaRPr lang="en-US"/>
          </a:p>
        </p:txBody>
      </p:sp>
      <p:sp>
        <p:nvSpPr>
          <p:cNvPr id="88067" name="Rectangle 3"/>
          <p:cNvSpPr>
            <a:spLocks noGrp="1" noChangeArrowheads="1"/>
          </p:cNvSpPr>
          <p:nvPr>
            <p:ph type="dt" sz="quarter" idx="1"/>
          </p:nvPr>
        </p:nvSpPr>
        <p:spPr bwMode="auto">
          <a:xfrm>
            <a:off x="4015740" y="0"/>
            <a:ext cx="3070860" cy="468951"/>
          </a:xfrm>
          <a:prstGeom prst="rect">
            <a:avLst/>
          </a:prstGeom>
          <a:noFill/>
          <a:ln w="9525">
            <a:noFill/>
            <a:miter lim="800000"/>
            <a:headEnd/>
            <a:tailEnd/>
          </a:ln>
          <a:effectLst/>
        </p:spPr>
        <p:txBody>
          <a:bodyPr vert="horz" wrap="square" lIns="94631" tIns="47315" rIns="94631" bIns="47315" numCol="1" anchor="t" anchorCtr="0" compatLnSpc="1">
            <a:prstTxWarp prst="textNoShape">
              <a:avLst/>
            </a:prstTxWarp>
          </a:bodyPr>
          <a:lstStyle>
            <a:lvl1pPr algn="r" defTabSz="946147">
              <a:defRPr sz="1200" b="0">
                <a:solidFill>
                  <a:schemeClr val="tx1"/>
                </a:solidFill>
              </a:defRPr>
            </a:lvl1pPr>
          </a:lstStyle>
          <a:p>
            <a:pPr>
              <a:defRPr/>
            </a:pPr>
            <a:endParaRPr lang="en-US"/>
          </a:p>
        </p:txBody>
      </p:sp>
      <p:sp>
        <p:nvSpPr>
          <p:cNvPr id="88068" name="Rectangle 4"/>
          <p:cNvSpPr>
            <a:spLocks noGrp="1" noChangeArrowheads="1"/>
          </p:cNvSpPr>
          <p:nvPr>
            <p:ph type="ftr" sz="quarter" idx="2"/>
          </p:nvPr>
        </p:nvSpPr>
        <p:spPr bwMode="auto">
          <a:xfrm>
            <a:off x="0" y="8903651"/>
            <a:ext cx="3070860" cy="468950"/>
          </a:xfrm>
          <a:prstGeom prst="rect">
            <a:avLst/>
          </a:prstGeom>
          <a:noFill/>
          <a:ln w="9525">
            <a:noFill/>
            <a:miter lim="800000"/>
            <a:headEnd/>
            <a:tailEnd/>
          </a:ln>
          <a:effectLst/>
        </p:spPr>
        <p:txBody>
          <a:bodyPr vert="horz" wrap="square" lIns="94631" tIns="47315" rIns="94631" bIns="47315" numCol="1" anchor="b" anchorCtr="0" compatLnSpc="1">
            <a:prstTxWarp prst="textNoShape">
              <a:avLst/>
            </a:prstTxWarp>
          </a:bodyPr>
          <a:lstStyle>
            <a:lvl1pPr defTabSz="946147">
              <a:defRPr sz="1200" b="0">
                <a:solidFill>
                  <a:schemeClr val="tx1"/>
                </a:solidFill>
              </a:defRPr>
            </a:lvl1pPr>
          </a:lstStyle>
          <a:p>
            <a:pPr>
              <a:defRPr/>
            </a:pPr>
            <a:endParaRPr lang="en-US"/>
          </a:p>
        </p:txBody>
      </p:sp>
      <p:sp>
        <p:nvSpPr>
          <p:cNvPr id="88069" name="Rectangle 5"/>
          <p:cNvSpPr>
            <a:spLocks noGrp="1" noChangeArrowheads="1"/>
          </p:cNvSpPr>
          <p:nvPr>
            <p:ph type="sldNum" sz="quarter" idx="3"/>
          </p:nvPr>
        </p:nvSpPr>
        <p:spPr bwMode="auto">
          <a:xfrm>
            <a:off x="4015740" y="8903651"/>
            <a:ext cx="3070860" cy="468950"/>
          </a:xfrm>
          <a:prstGeom prst="rect">
            <a:avLst/>
          </a:prstGeom>
          <a:noFill/>
          <a:ln w="9525">
            <a:noFill/>
            <a:miter lim="800000"/>
            <a:headEnd/>
            <a:tailEnd/>
          </a:ln>
          <a:effectLst/>
        </p:spPr>
        <p:txBody>
          <a:bodyPr vert="horz" wrap="square" lIns="94631" tIns="47315" rIns="94631" bIns="47315" numCol="1" anchor="b" anchorCtr="0" compatLnSpc="1">
            <a:prstTxWarp prst="textNoShape">
              <a:avLst/>
            </a:prstTxWarp>
          </a:bodyPr>
          <a:lstStyle>
            <a:lvl1pPr algn="r" defTabSz="946147">
              <a:defRPr sz="1200" b="0">
                <a:solidFill>
                  <a:schemeClr val="tx1"/>
                </a:solidFill>
              </a:defRPr>
            </a:lvl1pPr>
          </a:lstStyle>
          <a:p>
            <a:pPr>
              <a:defRPr/>
            </a:pPr>
            <a:fld id="{BEC8EAFC-9DC4-4FA9-A358-AF10EB2751B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70860" cy="468951"/>
          </a:xfrm>
          <a:prstGeom prst="rect">
            <a:avLst/>
          </a:prstGeom>
          <a:noFill/>
          <a:ln w="9525">
            <a:noFill/>
            <a:miter lim="800000"/>
            <a:headEnd/>
            <a:tailEnd/>
          </a:ln>
          <a:effectLst/>
        </p:spPr>
        <p:txBody>
          <a:bodyPr vert="horz" wrap="square" lIns="94631" tIns="47315" rIns="94631" bIns="47315" numCol="1" anchor="t" anchorCtr="0" compatLnSpc="1">
            <a:prstTxWarp prst="textNoShape">
              <a:avLst/>
            </a:prstTxWarp>
          </a:bodyPr>
          <a:lstStyle>
            <a:lvl1pPr defTabSz="946147" eaLnBrk="0" hangingPunct="0">
              <a:defRPr sz="1200" b="0">
                <a:solidFill>
                  <a:schemeClr val="tx1"/>
                </a:solidFill>
                <a:latin typeface="Times New Roman" pitchFamily="18" charset="0"/>
              </a:defRPr>
            </a:lvl1pPr>
          </a:lstStyle>
          <a:p>
            <a:pPr>
              <a:defRPr/>
            </a:pPr>
            <a:endParaRPr lang="en-US"/>
          </a:p>
        </p:txBody>
      </p:sp>
      <p:sp>
        <p:nvSpPr>
          <p:cNvPr id="17411" name="Rectangle 3"/>
          <p:cNvSpPr>
            <a:spLocks noGrp="1" noChangeArrowheads="1"/>
          </p:cNvSpPr>
          <p:nvPr>
            <p:ph type="dt" idx="1"/>
          </p:nvPr>
        </p:nvSpPr>
        <p:spPr bwMode="auto">
          <a:xfrm>
            <a:off x="4015740" y="0"/>
            <a:ext cx="3070860" cy="468951"/>
          </a:xfrm>
          <a:prstGeom prst="rect">
            <a:avLst/>
          </a:prstGeom>
          <a:noFill/>
          <a:ln w="9525">
            <a:noFill/>
            <a:miter lim="800000"/>
            <a:headEnd/>
            <a:tailEnd/>
          </a:ln>
          <a:effectLst/>
        </p:spPr>
        <p:txBody>
          <a:bodyPr vert="horz" wrap="square" lIns="94631" tIns="47315" rIns="94631" bIns="47315" numCol="1" anchor="t" anchorCtr="0" compatLnSpc="1">
            <a:prstTxWarp prst="textNoShape">
              <a:avLst/>
            </a:prstTxWarp>
          </a:bodyPr>
          <a:lstStyle>
            <a:lvl1pPr algn="r" defTabSz="946147" eaLnBrk="0" hangingPunct="0">
              <a:defRPr sz="1200" b="0">
                <a:solidFill>
                  <a:schemeClr val="tx1"/>
                </a:solidFill>
                <a:latin typeface="Times New Roman" pitchFamily="18" charset="0"/>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200150" y="703263"/>
            <a:ext cx="4686300" cy="3514725"/>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44880" y="4452626"/>
            <a:ext cx="5196840" cy="4217350"/>
          </a:xfrm>
          <a:prstGeom prst="rect">
            <a:avLst/>
          </a:prstGeom>
          <a:noFill/>
          <a:ln w="9525">
            <a:noFill/>
            <a:miter lim="800000"/>
            <a:headEnd/>
            <a:tailEnd/>
          </a:ln>
          <a:effectLst/>
        </p:spPr>
        <p:txBody>
          <a:bodyPr vert="horz" wrap="square" lIns="94631" tIns="47315" rIns="94631" bIns="473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903651"/>
            <a:ext cx="3070860" cy="468950"/>
          </a:xfrm>
          <a:prstGeom prst="rect">
            <a:avLst/>
          </a:prstGeom>
          <a:noFill/>
          <a:ln w="9525">
            <a:noFill/>
            <a:miter lim="800000"/>
            <a:headEnd/>
            <a:tailEnd/>
          </a:ln>
          <a:effectLst/>
        </p:spPr>
        <p:txBody>
          <a:bodyPr vert="horz" wrap="square" lIns="94631" tIns="47315" rIns="94631" bIns="47315" numCol="1" anchor="b" anchorCtr="0" compatLnSpc="1">
            <a:prstTxWarp prst="textNoShape">
              <a:avLst/>
            </a:prstTxWarp>
          </a:bodyPr>
          <a:lstStyle>
            <a:lvl1pPr defTabSz="946147" eaLnBrk="0" hangingPunct="0">
              <a:defRPr sz="1200" b="0">
                <a:solidFill>
                  <a:schemeClr val="tx1"/>
                </a:solidFill>
                <a:latin typeface="Times New Roman" pitchFamily="18" charset="0"/>
              </a:defRPr>
            </a:lvl1pPr>
          </a:lstStyle>
          <a:p>
            <a:pPr>
              <a:defRPr/>
            </a:pPr>
            <a:endParaRPr lang="en-US"/>
          </a:p>
        </p:txBody>
      </p:sp>
      <p:sp>
        <p:nvSpPr>
          <p:cNvPr id="17415" name="Rectangle 7"/>
          <p:cNvSpPr>
            <a:spLocks noGrp="1" noChangeArrowheads="1"/>
          </p:cNvSpPr>
          <p:nvPr>
            <p:ph type="sldNum" sz="quarter" idx="5"/>
          </p:nvPr>
        </p:nvSpPr>
        <p:spPr bwMode="auto">
          <a:xfrm>
            <a:off x="4015740" y="8903651"/>
            <a:ext cx="3070860" cy="468950"/>
          </a:xfrm>
          <a:prstGeom prst="rect">
            <a:avLst/>
          </a:prstGeom>
          <a:noFill/>
          <a:ln w="9525">
            <a:noFill/>
            <a:miter lim="800000"/>
            <a:headEnd/>
            <a:tailEnd/>
          </a:ln>
          <a:effectLst/>
        </p:spPr>
        <p:txBody>
          <a:bodyPr vert="horz" wrap="square" lIns="94631" tIns="47315" rIns="94631" bIns="47315" numCol="1" anchor="b" anchorCtr="0" compatLnSpc="1">
            <a:prstTxWarp prst="textNoShape">
              <a:avLst/>
            </a:prstTxWarp>
          </a:bodyPr>
          <a:lstStyle>
            <a:lvl1pPr algn="r" defTabSz="946147" eaLnBrk="0" hangingPunct="0">
              <a:defRPr sz="1200" b="0">
                <a:solidFill>
                  <a:schemeClr val="tx1"/>
                </a:solidFill>
                <a:latin typeface="Times New Roman" pitchFamily="18" charset="0"/>
              </a:defRPr>
            </a:lvl1pPr>
          </a:lstStyle>
          <a:p>
            <a:pPr>
              <a:defRPr/>
            </a:pPr>
            <a:fld id="{95D5DBB3-38FF-446D-BD3E-45EB24662B5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AB6CD35-626C-43CE-BED6-E37C63D1E0E1}" type="slidenum">
              <a:rPr lang="en-US" smtClean="0"/>
              <a:pPr/>
              <a:t>2</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8B8C7C56-C980-43A5-B8FE-4C5E1453AF0C}" type="slidenum">
              <a:rPr lang="en-US" smtClean="0"/>
              <a:pPr/>
              <a:t>3</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4F398B37-214C-46FD-B31C-9FCBE9842A40}" type="slidenum">
              <a:rPr lang="en-US" smtClean="0"/>
              <a:pPr/>
              <a:t>4</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0B52AA2-FCA9-44C0-B9DC-20FE6A35B88D}" type="slidenum">
              <a:rPr lang="en-US" smtClean="0"/>
              <a:pPr/>
              <a:t>7</a:t>
            </a:fld>
            <a:endParaRPr lang="en-US" smtClean="0"/>
          </a:p>
        </p:txBody>
      </p:sp>
      <p:sp>
        <p:nvSpPr>
          <p:cNvPr id="62467" name="Rectangle 2050"/>
          <p:cNvSpPr>
            <a:spLocks noGrp="1" noRot="1" noChangeAspect="1" noChangeArrowheads="1" noTextEdit="1"/>
          </p:cNvSpPr>
          <p:nvPr>
            <p:ph type="sldImg"/>
          </p:nvPr>
        </p:nvSpPr>
        <p:spPr>
          <a:solidFill>
            <a:srgbClr val="FFFFFF"/>
          </a:solidFill>
          <a:ln/>
        </p:spPr>
      </p:sp>
      <p:sp>
        <p:nvSpPr>
          <p:cNvPr id="62468" name="Rectangle 2051"/>
          <p:cNvSpPr>
            <a:spLocks noGrp="1" noChangeArrowheads="1"/>
          </p:cNvSpPr>
          <p:nvPr>
            <p:ph type="body" idx="1"/>
          </p:nvPr>
        </p:nvSpPr>
        <p:spPr>
          <a:solidFill>
            <a:srgbClr val="FFFFFF"/>
          </a:solidFill>
          <a:ln>
            <a:solidFill>
              <a:srgbClr val="000000"/>
            </a:solidFill>
          </a:ln>
        </p:spPr>
        <p:txBody>
          <a:bodyPr/>
          <a:lstStyle/>
          <a:p>
            <a:r>
              <a:rPr lang="en-US" smtClean="0"/>
              <a:t>Three elements ate necessary  to make self-help housing work</a:t>
            </a:r>
          </a:p>
          <a:p>
            <a:endParaRPr lang="en-US" smtClean="0"/>
          </a:p>
          <a:p>
            <a:r>
              <a:rPr lang="en-US" smtClean="0"/>
              <a:t>Families who want their own homes and are willing to do most of the work building those homes.</a:t>
            </a:r>
          </a:p>
          <a:p>
            <a:endParaRPr lang="en-US" smtClean="0"/>
          </a:p>
          <a:p>
            <a:r>
              <a:rPr lang="en-US" smtClean="0"/>
              <a:t>Rural Development providing the 502 rural housing mortgages loans needed to purchase the land, building materials and some subcontracted work   </a:t>
            </a:r>
          </a:p>
          <a:p>
            <a:endParaRPr lang="en-US" smtClean="0"/>
          </a:p>
          <a:p>
            <a:r>
              <a:rPr lang="en-US" smtClean="0"/>
              <a:t>Rural Development also provides the 523 grant funds to eligible housing organizations. These funds allow the housing organizations to fund the  administrative costs and provide to provide this program. </a:t>
            </a:r>
          </a:p>
          <a:p>
            <a:endParaRPr lang="en-US" smtClean="0"/>
          </a:p>
          <a:p>
            <a:r>
              <a:rPr lang="en-US" smtClean="0"/>
              <a:t>And finally an eligible housing organization that works with the families by providing the assistance and training necessary  to fulfill the goals of the self-help program.   Skilled staff will help you with your loan applications to Rural Development,  provide you with construction training and supervision on the construction site, and assist  you with the accounting and bill paying throughout the construction process.</a:t>
            </a:r>
          </a:p>
          <a:p>
            <a:endParaRPr lang="en-US" smtClean="0"/>
          </a:p>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6229FE72-E602-472B-A201-0386D21C0605}" type="slidenum">
              <a:rPr lang="en-US" smtClean="0"/>
              <a:pPr/>
              <a:t>10</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FF1C865-D984-4573-A6F8-E781F8C8360C}" type="slidenum">
              <a:rPr lang="en-US" smtClean="0"/>
              <a:pPr/>
              <a:t>41</a:t>
            </a:fld>
            <a:endParaRPr lang="en-US" smtClean="0"/>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2413" cy="6858000"/>
            <a:chOff x="0" y="0"/>
            <a:chExt cx="5759" cy="4320"/>
          </a:xfrm>
        </p:grpSpPr>
        <p:sp>
          <p:nvSpPr>
            <p:cNvPr id="5" name="Rectangle 3"/>
            <p:cNvSpPr>
              <a:spLocks noChangeArrowheads="1"/>
            </p:cNvSpPr>
            <p:nvPr/>
          </p:nvSpPr>
          <p:spPr bwMode="auto">
            <a:xfrm>
              <a:off x="0" y="0"/>
              <a:ext cx="910" cy="4320"/>
            </a:xfrm>
            <a:prstGeom prst="rect">
              <a:avLst/>
            </a:prstGeom>
            <a:gradFill rotWithShape="0">
              <a:gsLst>
                <a:gs pos="0">
                  <a:schemeClr val="bg1"/>
                </a:gs>
                <a:gs pos="100000">
                  <a:schemeClr val="accent1"/>
                </a:gs>
              </a:gsLst>
              <a:lin ang="5400000" scaled="1"/>
            </a:gradFill>
            <a:ln w="9525">
              <a:noFill/>
              <a:miter lim="800000"/>
              <a:headEnd/>
              <a:tailEnd/>
            </a:ln>
            <a:effectLst/>
          </p:spPr>
          <p:txBody>
            <a:bodyPr/>
            <a:lstStyle/>
            <a:p>
              <a:pPr>
                <a:defRPr/>
              </a:pPr>
              <a:endParaRPr lang="en-US"/>
            </a:p>
          </p:txBody>
        </p:sp>
        <p:grpSp>
          <p:nvGrpSpPr>
            <p:cNvPr id="6" name="Group 4"/>
            <p:cNvGrpSpPr>
              <a:grpSpLocks/>
            </p:cNvGrpSpPr>
            <p:nvPr/>
          </p:nvGrpSpPr>
          <p:grpSpPr bwMode="auto">
            <a:xfrm>
              <a:off x="381" y="2280"/>
              <a:ext cx="5369" cy="48"/>
              <a:chOff x="381" y="2280"/>
              <a:chExt cx="5369" cy="48"/>
            </a:xfrm>
          </p:grpSpPr>
          <p:sp>
            <p:nvSpPr>
              <p:cNvPr id="8" name="Line 5"/>
              <p:cNvSpPr>
                <a:spLocks noChangeShapeType="1"/>
              </p:cNvSpPr>
              <p:nvPr/>
            </p:nvSpPr>
            <p:spPr bwMode="auto">
              <a:xfrm>
                <a:off x="381" y="2328"/>
                <a:ext cx="5369" cy="0"/>
              </a:xfrm>
              <a:prstGeom prst="line">
                <a:avLst/>
              </a:prstGeom>
              <a:noFill/>
              <a:ln w="25400" cap="sq">
                <a:solidFill>
                  <a:schemeClr val="hlink"/>
                </a:solidFill>
                <a:round/>
                <a:headEnd type="none" w="sm" len="sm"/>
                <a:tailEnd type="none" w="sm" len="sm"/>
              </a:ln>
              <a:effectLst/>
            </p:spPr>
            <p:txBody>
              <a:bodyPr/>
              <a:lstStyle/>
              <a:p>
                <a:pPr>
                  <a:defRPr/>
                </a:pPr>
                <a:endParaRPr lang="en-US"/>
              </a:p>
            </p:txBody>
          </p:sp>
          <p:sp>
            <p:nvSpPr>
              <p:cNvPr id="9" name="Line 6"/>
              <p:cNvSpPr>
                <a:spLocks noChangeShapeType="1"/>
              </p:cNvSpPr>
              <p:nvPr/>
            </p:nvSpPr>
            <p:spPr bwMode="auto">
              <a:xfrm>
                <a:off x="381" y="2280"/>
                <a:ext cx="5369" cy="0"/>
              </a:xfrm>
              <a:prstGeom prst="line">
                <a:avLst/>
              </a:prstGeom>
              <a:noFill/>
              <a:ln w="76200" cap="sq">
                <a:solidFill>
                  <a:schemeClr val="hlink"/>
                </a:solidFill>
                <a:round/>
                <a:headEnd type="none" w="sm" len="sm"/>
                <a:tailEnd type="none" w="sm" len="sm"/>
              </a:ln>
              <a:effectLst/>
            </p:spPr>
            <p:txBody>
              <a:bodyPr/>
              <a:lstStyle/>
              <a:p>
                <a:pPr>
                  <a:defRPr/>
                </a:pPr>
                <a:endParaRPr lang="en-US"/>
              </a:p>
            </p:txBody>
          </p:sp>
        </p:grpSp>
        <p:sp>
          <p:nvSpPr>
            <p:cNvPr id="7" name="Rectangle 7"/>
            <p:cNvSpPr>
              <a:spLocks noChangeArrowheads="1"/>
            </p:cNvSpPr>
            <p:nvPr/>
          </p:nvSpPr>
          <p:spPr bwMode="auto">
            <a:xfrm>
              <a:off x="384" y="960"/>
              <a:ext cx="5375" cy="384"/>
            </a:xfrm>
            <a:prstGeom prst="rect">
              <a:avLst/>
            </a:prstGeom>
            <a:gradFill rotWithShape="0">
              <a:gsLst>
                <a:gs pos="0">
                  <a:schemeClr val="accent1"/>
                </a:gs>
                <a:gs pos="100000">
                  <a:schemeClr val="bg2"/>
                </a:gs>
              </a:gsLst>
              <a:lin ang="0" scaled="1"/>
            </a:gradFill>
            <a:ln w="9525">
              <a:noFill/>
              <a:miter lim="800000"/>
              <a:headEnd/>
              <a:tailEnd/>
            </a:ln>
            <a:effectLst/>
          </p:spPr>
          <p:txBody>
            <a:bodyPr/>
            <a:lstStyle/>
            <a:p>
              <a:pPr>
                <a:defRPr/>
              </a:pPr>
              <a:endParaRPr lang="en-US"/>
            </a:p>
          </p:txBody>
        </p:sp>
      </p:grpSp>
      <p:sp>
        <p:nvSpPr>
          <p:cNvPr id="71688" name="Rectangle 8"/>
          <p:cNvSpPr>
            <a:spLocks noGrp="1" noChangeArrowheads="1"/>
          </p:cNvSpPr>
          <p:nvPr>
            <p:ph type="ctrTitle" sz="quarter"/>
          </p:nvPr>
        </p:nvSpPr>
        <p:spPr>
          <a:xfrm>
            <a:off x="685800" y="2286000"/>
            <a:ext cx="7772400" cy="1143000"/>
          </a:xfrm>
        </p:spPr>
        <p:txBody>
          <a:bodyPr anchor="ctr"/>
          <a:lstStyle>
            <a:lvl1pPr algn="ctr">
              <a:defRPr sz="6000"/>
            </a:lvl1pPr>
          </a:lstStyle>
          <a:p>
            <a:r>
              <a:rPr lang="en-US"/>
              <a:t>Click to edit Master title style</a:t>
            </a:r>
          </a:p>
        </p:txBody>
      </p:sp>
      <p:sp>
        <p:nvSpPr>
          <p:cNvPr id="71689" name="Rectangle 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0" name="Rectangle 10"/>
          <p:cNvSpPr>
            <a:spLocks noGrp="1" noChangeArrowheads="1"/>
          </p:cNvSpPr>
          <p:nvPr>
            <p:ph type="ftr" sz="quarter" idx="10"/>
          </p:nvPr>
        </p:nvSpPr>
        <p:spPr/>
        <p:txBody>
          <a:bodyPr/>
          <a:lstStyle>
            <a:lvl1pPr>
              <a:defRPr/>
            </a:lvl1pPr>
          </a:lstStyle>
          <a:p>
            <a:pPr>
              <a:defRPr/>
            </a:pPr>
            <a:endParaRPr lang="en-US"/>
          </a:p>
        </p:txBody>
      </p:sp>
      <p:sp>
        <p:nvSpPr>
          <p:cNvPr id="11" name="Rectangle 11"/>
          <p:cNvSpPr>
            <a:spLocks noGrp="1" noChangeArrowheads="1"/>
          </p:cNvSpPr>
          <p:nvPr>
            <p:ph type="sldNum" sz="quarter" idx="11"/>
          </p:nvPr>
        </p:nvSpPr>
        <p:spPr/>
        <p:txBody>
          <a:bodyPr/>
          <a:lstStyle>
            <a:lvl1pPr>
              <a:defRPr/>
            </a:lvl1pPr>
          </a:lstStyle>
          <a:p>
            <a:pPr>
              <a:defRPr/>
            </a:pPr>
            <a:endParaRPr lang="en-US"/>
          </a:p>
        </p:txBody>
      </p:sp>
      <p:sp>
        <p:nvSpPr>
          <p:cNvPr id="12" name="Rectangle 12"/>
          <p:cNvSpPr>
            <a:spLocks noGrp="1" noChangeArrowheads="1"/>
          </p:cNvSpPr>
          <p:nvPr>
            <p:ph type="dt" sz="half" idx="12"/>
          </p:nvPr>
        </p:nvSpPr>
        <p:spPr/>
        <p:txBody>
          <a:bodyPr/>
          <a:lstStyle>
            <a:lvl1pPr>
              <a:defRPr/>
            </a:lvl1pPr>
          </a:lstStyle>
          <a:p>
            <a:pPr>
              <a:defRPr/>
            </a:pPr>
            <a:endParaRPr lang="en-US"/>
          </a:p>
        </p:txBody>
      </p:sp>
    </p:spTree>
  </p:cSld>
  <p:clrMapOvr>
    <a:masterClrMapping/>
  </p:clrMapOvr>
  <p:transition>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r>
              <a:rPr lang="en-US"/>
              <a:t>Orientation</a:t>
            </a:r>
          </a:p>
        </p:txBody>
      </p:sp>
      <p:sp>
        <p:nvSpPr>
          <p:cNvPr id="5" name="Rectangle 9"/>
          <p:cNvSpPr>
            <a:spLocks noGrp="1" noChangeArrowheads="1"/>
          </p:cNvSpPr>
          <p:nvPr>
            <p:ph type="sldNum" sz="quarter" idx="11"/>
          </p:nvPr>
        </p:nvSpPr>
        <p:spPr>
          <a:ln/>
        </p:spPr>
        <p:txBody>
          <a:bodyPr/>
          <a:lstStyle>
            <a:lvl1pPr>
              <a:defRPr/>
            </a:lvl1pPr>
          </a:lstStyle>
          <a:p>
            <a:pPr>
              <a:defRPr/>
            </a:pPr>
            <a:fld id="{40AFF8C7-D27C-4AAE-AA11-16A759ACCE1F}" type="slidenum">
              <a:rPr lang="en-US"/>
              <a:pPr>
                <a:defRPr/>
              </a:pPr>
              <a:t>‹#›</a:t>
            </a:fld>
            <a:endParaRPr lang="en-US"/>
          </a:p>
        </p:txBody>
      </p:sp>
      <p:sp>
        <p:nvSpPr>
          <p:cNvPr id="6" name="Rectangle 10"/>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228600"/>
            <a:ext cx="20955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228600"/>
            <a:ext cx="61341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r>
              <a:rPr lang="en-US"/>
              <a:t>Orientation</a:t>
            </a:r>
          </a:p>
        </p:txBody>
      </p:sp>
      <p:sp>
        <p:nvSpPr>
          <p:cNvPr id="5" name="Rectangle 9"/>
          <p:cNvSpPr>
            <a:spLocks noGrp="1" noChangeArrowheads="1"/>
          </p:cNvSpPr>
          <p:nvPr>
            <p:ph type="sldNum" sz="quarter" idx="11"/>
          </p:nvPr>
        </p:nvSpPr>
        <p:spPr>
          <a:ln/>
        </p:spPr>
        <p:txBody>
          <a:bodyPr/>
          <a:lstStyle>
            <a:lvl1pPr>
              <a:defRPr/>
            </a:lvl1pPr>
          </a:lstStyle>
          <a:p>
            <a:pPr>
              <a:defRPr/>
            </a:pPr>
            <a:fld id="{B19FBBF1-9485-4305-AC85-17A4E987A2F4}" type="slidenum">
              <a:rPr lang="en-US"/>
              <a:pPr>
                <a:defRPr/>
              </a:pPr>
              <a:t>‹#›</a:t>
            </a:fld>
            <a:endParaRPr lang="en-US"/>
          </a:p>
        </p:txBody>
      </p:sp>
      <p:sp>
        <p:nvSpPr>
          <p:cNvPr id="6" name="Rectangle 10"/>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324850" cy="14097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143000" y="1790700"/>
            <a:ext cx="3810000" cy="4381500"/>
          </a:xfrm>
        </p:spPr>
        <p:txBody>
          <a:bodyPr/>
          <a:lstStyle/>
          <a:p>
            <a:pPr lvl="0"/>
            <a:endParaRPr lang="en-US" noProof="0" smtClean="0"/>
          </a:p>
        </p:txBody>
      </p:sp>
      <p:sp>
        <p:nvSpPr>
          <p:cNvPr id="4" name="Text Placeholder 3"/>
          <p:cNvSpPr>
            <a:spLocks noGrp="1"/>
          </p:cNvSpPr>
          <p:nvPr>
            <p:ph type="body" sz="half" idx="2"/>
          </p:nvPr>
        </p:nvSpPr>
        <p:spPr>
          <a:xfrm>
            <a:off x="5105400" y="1790700"/>
            <a:ext cx="3810000" cy="4381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a:ln/>
        </p:spPr>
        <p:txBody>
          <a:bodyPr/>
          <a:lstStyle>
            <a:lvl1pPr>
              <a:defRPr/>
            </a:lvl1pPr>
          </a:lstStyle>
          <a:p>
            <a:pPr>
              <a:defRPr/>
            </a:pPr>
            <a:r>
              <a:rPr lang="en-US"/>
              <a:t>Orientation</a:t>
            </a:r>
          </a:p>
        </p:txBody>
      </p:sp>
      <p:sp>
        <p:nvSpPr>
          <p:cNvPr id="6" name="Rectangle 9"/>
          <p:cNvSpPr>
            <a:spLocks noGrp="1" noChangeArrowheads="1"/>
          </p:cNvSpPr>
          <p:nvPr>
            <p:ph type="sldNum" sz="quarter" idx="11"/>
          </p:nvPr>
        </p:nvSpPr>
        <p:spPr>
          <a:ln/>
        </p:spPr>
        <p:txBody>
          <a:bodyPr/>
          <a:lstStyle>
            <a:lvl1pPr>
              <a:defRPr/>
            </a:lvl1pPr>
          </a:lstStyle>
          <a:p>
            <a:pPr>
              <a:defRPr/>
            </a:pPr>
            <a:fld id="{6E1E1906-3008-4DBC-9A30-FF1602537F4C}" type="slidenum">
              <a:rPr lang="en-US"/>
              <a:pPr>
                <a:defRPr/>
              </a:pPr>
              <a:t>‹#›</a:t>
            </a:fld>
            <a:endParaRPr lang="en-US"/>
          </a:p>
        </p:txBody>
      </p:sp>
      <p:sp>
        <p:nvSpPr>
          <p:cNvPr id="7" name="Rectangle 10"/>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324850" cy="14097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43000" y="1790700"/>
            <a:ext cx="3810000" cy="4381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05400" y="1790700"/>
            <a:ext cx="3810000" cy="4381500"/>
          </a:xfrm>
        </p:spPr>
        <p:txBody>
          <a:bodyPr/>
          <a:lstStyle/>
          <a:p>
            <a:pPr lvl="0"/>
            <a:endParaRPr lang="en-US" noProof="0" smtClean="0"/>
          </a:p>
        </p:txBody>
      </p:sp>
      <p:sp>
        <p:nvSpPr>
          <p:cNvPr id="5" name="Rectangle 8"/>
          <p:cNvSpPr>
            <a:spLocks noGrp="1" noChangeArrowheads="1"/>
          </p:cNvSpPr>
          <p:nvPr>
            <p:ph type="ftr" sz="quarter" idx="10"/>
          </p:nvPr>
        </p:nvSpPr>
        <p:spPr>
          <a:ln/>
        </p:spPr>
        <p:txBody>
          <a:bodyPr/>
          <a:lstStyle>
            <a:lvl1pPr>
              <a:defRPr/>
            </a:lvl1pPr>
          </a:lstStyle>
          <a:p>
            <a:pPr>
              <a:defRPr/>
            </a:pPr>
            <a:r>
              <a:rPr lang="en-US"/>
              <a:t>Orientation</a:t>
            </a:r>
          </a:p>
        </p:txBody>
      </p:sp>
      <p:sp>
        <p:nvSpPr>
          <p:cNvPr id="6" name="Rectangle 9"/>
          <p:cNvSpPr>
            <a:spLocks noGrp="1" noChangeArrowheads="1"/>
          </p:cNvSpPr>
          <p:nvPr>
            <p:ph type="sldNum" sz="quarter" idx="11"/>
          </p:nvPr>
        </p:nvSpPr>
        <p:spPr>
          <a:ln/>
        </p:spPr>
        <p:txBody>
          <a:bodyPr/>
          <a:lstStyle>
            <a:lvl1pPr>
              <a:defRPr/>
            </a:lvl1pPr>
          </a:lstStyle>
          <a:p>
            <a:pPr>
              <a:defRPr/>
            </a:pPr>
            <a:fld id="{257AFFE0-2EA3-49D4-9796-9A8AA3631118}" type="slidenum">
              <a:rPr lang="en-US"/>
              <a:pPr>
                <a:defRPr/>
              </a:pPr>
              <a:t>‹#›</a:t>
            </a:fld>
            <a:endParaRPr lang="en-US"/>
          </a:p>
        </p:txBody>
      </p:sp>
      <p:sp>
        <p:nvSpPr>
          <p:cNvPr id="7" name="Rectangle 10"/>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trips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228600"/>
            <a:ext cx="83820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8"/>
          <p:cNvSpPr>
            <a:spLocks noGrp="1" noChangeArrowheads="1"/>
          </p:cNvSpPr>
          <p:nvPr>
            <p:ph type="ftr" sz="quarter" idx="10"/>
          </p:nvPr>
        </p:nvSpPr>
        <p:spPr>
          <a:ln/>
        </p:spPr>
        <p:txBody>
          <a:bodyPr/>
          <a:lstStyle>
            <a:lvl1pPr>
              <a:defRPr/>
            </a:lvl1pPr>
          </a:lstStyle>
          <a:p>
            <a:pPr>
              <a:defRPr/>
            </a:pPr>
            <a:r>
              <a:rPr lang="en-US"/>
              <a:t>Orientation</a:t>
            </a:r>
          </a:p>
        </p:txBody>
      </p:sp>
      <p:sp>
        <p:nvSpPr>
          <p:cNvPr id="4" name="Rectangle 9"/>
          <p:cNvSpPr>
            <a:spLocks noGrp="1" noChangeArrowheads="1"/>
          </p:cNvSpPr>
          <p:nvPr>
            <p:ph type="sldNum" sz="quarter" idx="11"/>
          </p:nvPr>
        </p:nvSpPr>
        <p:spPr>
          <a:ln/>
        </p:spPr>
        <p:txBody>
          <a:bodyPr/>
          <a:lstStyle>
            <a:lvl1pPr>
              <a:defRPr/>
            </a:lvl1pPr>
          </a:lstStyle>
          <a:p>
            <a:pPr>
              <a:defRPr/>
            </a:pPr>
            <a:fld id="{60300CCC-B85E-484A-9BF9-03E9D97DF288}" type="slidenum">
              <a:rPr lang="en-US"/>
              <a:pPr>
                <a:defRPr/>
              </a:pPr>
              <a:t>‹#›</a:t>
            </a:fld>
            <a:endParaRPr lang="en-US"/>
          </a:p>
        </p:txBody>
      </p:sp>
      <p:sp>
        <p:nvSpPr>
          <p:cNvPr id="5" name="Rectangle 10"/>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r>
              <a:rPr lang="en-US"/>
              <a:t>Orientation</a:t>
            </a:r>
          </a:p>
        </p:txBody>
      </p:sp>
      <p:sp>
        <p:nvSpPr>
          <p:cNvPr id="5" name="Rectangle 9"/>
          <p:cNvSpPr>
            <a:spLocks noGrp="1" noChangeArrowheads="1"/>
          </p:cNvSpPr>
          <p:nvPr>
            <p:ph type="sldNum" sz="quarter" idx="11"/>
          </p:nvPr>
        </p:nvSpPr>
        <p:spPr>
          <a:ln/>
        </p:spPr>
        <p:txBody>
          <a:bodyPr/>
          <a:lstStyle>
            <a:lvl1pPr>
              <a:defRPr/>
            </a:lvl1pPr>
          </a:lstStyle>
          <a:p>
            <a:pPr>
              <a:defRPr/>
            </a:pPr>
            <a:fld id="{CF3C0D90-8ACA-460D-BEE0-51C9F2522ECA}" type="slidenum">
              <a:rPr lang="en-US"/>
              <a:pPr>
                <a:defRPr/>
              </a:pPr>
              <a:t>‹#›</a:t>
            </a:fld>
            <a:endParaRPr lang="en-US"/>
          </a:p>
        </p:txBody>
      </p:sp>
      <p:sp>
        <p:nvSpPr>
          <p:cNvPr id="6" name="Rectangle 10"/>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en-US"/>
              <a:t>Orientation</a:t>
            </a:r>
          </a:p>
        </p:txBody>
      </p:sp>
      <p:sp>
        <p:nvSpPr>
          <p:cNvPr id="5" name="Rectangle 9"/>
          <p:cNvSpPr>
            <a:spLocks noGrp="1" noChangeArrowheads="1"/>
          </p:cNvSpPr>
          <p:nvPr>
            <p:ph type="sldNum" sz="quarter" idx="11"/>
          </p:nvPr>
        </p:nvSpPr>
        <p:spPr>
          <a:ln/>
        </p:spPr>
        <p:txBody>
          <a:bodyPr/>
          <a:lstStyle>
            <a:lvl1pPr>
              <a:defRPr/>
            </a:lvl1pPr>
          </a:lstStyle>
          <a:p>
            <a:pPr>
              <a:defRPr/>
            </a:pPr>
            <a:fld id="{FB9AF102-C926-443F-98C3-CE1C7C6EC505}" type="slidenum">
              <a:rPr lang="en-US"/>
              <a:pPr>
                <a:defRPr/>
              </a:pPr>
              <a:t>‹#›</a:t>
            </a:fld>
            <a:endParaRPr lang="en-US"/>
          </a:p>
        </p:txBody>
      </p:sp>
      <p:sp>
        <p:nvSpPr>
          <p:cNvPr id="6" name="Rectangle 10"/>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790700"/>
            <a:ext cx="381000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790700"/>
            <a:ext cx="381000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a:ln/>
        </p:spPr>
        <p:txBody>
          <a:bodyPr/>
          <a:lstStyle>
            <a:lvl1pPr>
              <a:defRPr/>
            </a:lvl1pPr>
          </a:lstStyle>
          <a:p>
            <a:pPr>
              <a:defRPr/>
            </a:pPr>
            <a:r>
              <a:rPr lang="en-US"/>
              <a:t>Orientation</a:t>
            </a:r>
          </a:p>
        </p:txBody>
      </p:sp>
      <p:sp>
        <p:nvSpPr>
          <p:cNvPr id="6" name="Rectangle 9"/>
          <p:cNvSpPr>
            <a:spLocks noGrp="1" noChangeArrowheads="1"/>
          </p:cNvSpPr>
          <p:nvPr>
            <p:ph type="sldNum" sz="quarter" idx="11"/>
          </p:nvPr>
        </p:nvSpPr>
        <p:spPr>
          <a:ln/>
        </p:spPr>
        <p:txBody>
          <a:bodyPr/>
          <a:lstStyle>
            <a:lvl1pPr>
              <a:defRPr/>
            </a:lvl1pPr>
          </a:lstStyle>
          <a:p>
            <a:pPr>
              <a:defRPr/>
            </a:pPr>
            <a:fld id="{53EDE1FF-C63B-4A7F-A7BF-FCDA1A6F44D2}" type="slidenum">
              <a:rPr lang="en-US"/>
              <a:pPr>
                <a:defRPr/>
              </a:pPr>
              <a:t>‹#›</a:t>
            </a:fld>
            <a:endParaRPr lang="en-US"/>
          </a:p>
        </p:txBody>
      </p:sp>
      <p:sp>
        <p:nvSpPr>
          <p:cNvPr id="7" name="Rectangle 10"/>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ftr" sz="quarter" idx="10"/>
          </p:nvPr>
        </p:nvSpPr>
        <p:spPr>
          <a:ln/>
        </p:spPr>
        <p:txBody>
          <a:bodyPr/>
          <a:lstStyle>
            <a:lvl1pPr>
              <a:defRPr/>
            </a:lvl1pPr>
          </a:lstStyle>
          <a:p>
            <a:pPr>
              <a:defRPr/>
            </a:pPr>
            <a:r>
              <a:rPr lang="en-US"/>
              <a:t>Orientation</a:t>
            </a:r>
          </a:p>
        </p:txBody>
      </p:sp>
      <p:sp>
        <p:nvSpPr>
          <p:cNvPr id="8" name="Rectangle 9"/>
          <p:cNvSpPr>
            <a:spLocks noGrp="1" noChangeArrowheads="1"/>
          </p:cNvSpPr>
          <p:nvPr>
            <p:ph type="sldNum" sz="quarter" idx="11"/>
          </p:nvPr>
        </p:nvSpPr>
        <p:spPr>
          <a:ln/>
        </p:spPr>
        <p:txBody>
          <a:bodyPr/>
          <a:lstStyle>
            <a:lvl1pPr>
              <a:defRPr/>
            </a:lvl1pPr>
          </a:lstStyle>
          <a:p>
            <a:pPr>
              <a:defRPr/>
            </a:pPr>
            <a:fld id="{4AA9648D-72D2-44D7-AE59-5E3EA18FA7A8}" type="slidenum">
              <a:rPr lang="en-US"/>
              <a:pPr>
                <a:defRPr/>
              </a:pPr>
              <a:t>‹#›</a:t>
            </a:fld>
            <a:endParaRPr lang="en-US"/>
          </a:p>
        </p:txBody>
      </p:sp>
      <p:sp>
        <p:nvSpPr>
          <p:cNvPr id="9" name="Rectangle 10"/>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ftr" sz="quarter" idx="10"/>
          </p:nvPr>
        </p:nvSpPr>
        <p:spPr>
          <a:ln/>
        </p:spPr>
        <p:txBody>
          <a:bodyPr/>
          <a:lstStyle>
            <a:lvl1pPr>
              <a:defRPr/>
            </a:lvl1pPr>
          </a:lstStyle>
          <a:p>
            <a:pPr>
              <a:defRPr/>
            </a:pPr>
            <a:r>
              <a:rPr lang="en-US"/>
              <a:t>Orientation</a:t>
            </a:r>
          </a:p>
        </p:txBody>
      </p:sp>
      <p:sp>
        <p:nvSpPr>
          <p:cNvPr id="4" name="Rectangle 9"/>
          <p:cNvSpPr>
            <a:spLocks noGrp="1" noChangeArrowheads="1"/>
          </p:cNvSpPr>
          <p:nvPr>
            <p:ph type="sldNum" sz="quarter" idx="11"/>
          </p:nvPr>
        </p:nvSpPr>
        <p:spPr>
          <a:ln/>
        </p:spPr>
        <p:txBody>
          <a:bodyPr/>
          <a:lstStyle>
            <a:lvl1pPr>
              <a:defRPr/>
            </a:lvl1pPr>
          </a:lstStyle>
          <a:p>
            <a:pPr>
              <a:defRPr/>
            </a:pPr>
            <a:fld id="{83A9EAA6-4267-4E10-83CF-16890E95C788}" type="slidenum">
              <a:rPr lang="en-US"/>
              <a:pPr>
                <a:defRPr/>
              </a:pPr>
              <a:t>‹#›</a:t>
            </a:fld>
            <a:endParaRPr lang="en-US"/>
          </a:p>
        </p:txBody>
      </p:sp>
      <p:sp>
        <p:nvSpPr>
          <p:cNvPr id="5" name="Rectangle 10"/>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en-US"/>
              <a:t>Orientation</a:t>
            </a:r>
          </a:p>
        </p:txBody>
      </p:sp>
      <p:sp>
        <p:nvSpPr>
          <p:cNvPr id="3" name="Rectangle 9"/>
          <p:cNvSpPr>
            <a:spLocks noGrp="1" noChangeArrowheads="1"/>
          </p:cNvSpPr>
          <p:nvPr>
            <p:ph type="sldNum" sz="quarter" idx="11"/>
          </p:nvPr>
        </p:nvSpPr>
        <p:spPr>
          <a:ln/>
        </p:spPr>
        <p:txBody>
          <a:bodyPr/>
          <a:lstStyle>
            <a:lvl1pPr>
              <a:defRPr/>
            </a:lvl1pPr>
          </a:lstStyle>
          <a:p>
            <a:pPr>
              <a:defRPr/>
            </a:pPr>
            <a:fld id="{D229FAB1-9911-4E3E-902A-16517E2AE1B1}" type="slidenum">
              <a:rPr lang="en-US"/>
              <a:pPr>
                <a:defRPr/>
              </a:pPr>
              <a:t>‹#›</a:t>
            </a:fld>
            <a:endParaRPr lang="en-US"/>
          </a:p>
        </p:txBody>
      </p:sp>
      <p:sp>
        <p:nvSpPr>
          <p:cNvPr id="4" name="Rectangle 10"/>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US"/>
              <a:t>Orientation</a:t>
            </a:r>
          </a:p>
        </p:txBody>
      </p:sp>
      <p:sp>
        <p:nvSpPr>
          <p:cNvPr id="6" name="Rectangle 9"/>
          <p:cNvSpPr>
            <a:spLocks noGrp="1" noChangeArrowheads="1"/>
          </p:cNvSpPr>
          <p:nvPr>
            <p:ph type="sldNum" sz="quarter" idx="11"/>
          </p:nvPr>
        </p:nvSpPr>
        <p:spPr>
          <a:ln/>
        </p:spPr>
        <p:txBody>
          <a:bodyPr/>
          <a:lstStyle>
            <a:lvl1pPr>
              <a:defRPr/>
            </a:lvl1pPr>
          </a:lstStyle>
          <a:p>
            <a:pPr>
              <a:defRPr/>
            </a:pPr>
            <a:fld id="{529C188A-539A-47E0-BD4F-2E9CE17DAE87}" type="slidenum">
              <a:rPr lang="en-US"/>
              <a:pPr>
                <a:defRPr/>
              </a:pPr>
              <a:t>‹#›</a:t>
            </a:fld>
            <a:endParaRPr lang="en-US"/>
          </a:p>
        </p:txBody>
      </p:sp>
      <p:sp>
        <p:nvSpPr>
          <p:cNvPr id="7" name="Rectangle 10"/>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US"/>
              <a:t>Orientation</a:t>
            </a:r>
          </a:p>
        </p:txBody>
      </p:sp>
      <p:sp>
        <p:nvSpPr>
          <p:cNvPr id="6" name="Rectangle 9"/>
          <p:cNvSpPr>
            <a:spLocks noGrp="1" noChangeArrowheads="1"/>
          </p:cNvSpPr>
          <p:nvPr>
            <p:ph type="sldNum" sz="quarter" idx="11"/>
          </p:nvPr>
        </p:nvSpPr>
        <p:spPr>
          <a:ln/>
        </p:spPr>
        <p:txBody>
          <a:bodyPr/>
          <a:lstStyle>
            <a:lvl1pPr>
              <a:defRPr/>
            </a:lvl1pPr>
          </a:lstStyle>
          <a:p>
            <a:pPr>
              <a:defRPr/>
            </a:pPr>
            <a:fld id="{351BFBEB-5073-4E06-8C86-8A5DD05DCB45}" type="slidenum">
              <a:rPr lang="en-US"/>
              <a:pPr>
                <a:defRPr/>
              </a:pPr>
              <a:t>‹#›</a:t>
            </a:fld>
            <a:endParaRPr lang="en-US"/>
          </a:p>
        </p:txBody>
      </p:sp>
      <p:sp>
        <p:nvSpPr>
          <p:cNvPr id="7" name="Rectangle 10"/>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0" y="0"/>
            <a:ext cx="1444625" cy="6858000"/>
          </a:xfrm>
          <a:prstGeom prst="rect">
            <a:avLst/>
          </a:prstGeom>
          <a:gradFill rotWithShape="0">
            <a:gsLst>
              <a:gs pos="0">
                <a:schemeClr val="bg1"/>
              </a:gs>
              <a:gs pos="100000">
                <a:schemeClr val="accent1"/>
              </a:gs>
            </a:gsLst>
            <a:lin ang="5400000" scaled="1"/>
          </a:gradFill>
          <a:ln w="9525">
            <a:noFill/>
            <a:miter lim="800000"/>
            <a:headEnd/>
            <a:tailEnd/>
          </a:ln>
          <a:effectLst/>
        </p:spPr>
        <p:txBody>
          <a:bodyPr/>
          <a:lstStyle/>
          <a:p>
            <a:pPr>
              <a:defRPr/>
            </a:pPr>
            <a:endParaRPr kumimoji="1" lang="en-US" sz="2400" b="0">
              <a:solidFill>
                <a:schemeClr val="tx1"/>
              </a:solidFill>
            </a:endParaRPr>
          </a:p>
        </p:txBody>
      </p:sp>
      <p:grpSp>
        <p:nvGrpSpPr>
          <p:cNvPr id="9219" name="Group 3"/>
          <p:cNvGrpSpPr>
            <a:grpSpLocks/>
          </p:cNvGrpSpPr>
          <p:nvPr/>
        </p:nvGrpSpPr>
        <p:grpSpPr bwMode="auto">
          <a:xfrm>
            <a:off x="620713" y="1676400"/>
            <a:ext cx="8523287" cy="76200"/>
            <a:chOff x="381" y="888"/>
            <a:chExt cx="5369" cy="48"/>
          </a:xfrm>
        </p:grpSpPr>
        <p:sp>
          <p:nvSpPr>
            <p:cNvPr id="70660" name="Line 4"/>
            <p:cNvSpPr>
              <a:spLocks noChangeShapeType="1"/>
            </p:cNvSpPr>
            <p:nvPr/>
          </p:nvSpPr>
          <p:spPr bwMode="auto">
            <a:xfrm>
              <a:off x="381" y="936"/>
              <a:ext cx="5369" cy="0"/>
            </a:xfrm>
            <a:prstGeom prst="line">
              <a:avLst/>
            </a:prstGeom>
            <a:noFill/>
            <a:ln w="25400" cap="sq">
              <a:solidFill>
                <a:schemeClr val="hlink"/>
              </a:solidFill>
              <a:round/>
              <a:headEnd type="none" w="sm" len="sm"/>
              <a:tailEnd type="none" w="sm" len="sm"/>
            </a:ln>
            <a:effectLst/>
          </p:spPr>
          <p:txBody>
            <a:bodyPr/>
            <a:lstStyle/>
            <a:p>
              <a:pPr>
                <a:defRPr/>
              </a:pPr>
              <a:endParaRPr lang="en-US"/>
            </a:p>
          </p:txBody>
        </p:sp>
        <p:sp>
          <p:nvSpPr>
            <p:cNvPr id="70661" name="Line 5"/>
            <p:cNvSpPr>
              <a:spLocks noChangeShapeType="1"/>
            </p:cNvSpPr>
            <p:nvPr/>
          </p:nvSpPr>
          <p:spPr bwMode="auto">
            <a:xfrm>
              <a:off x="381" y="888"/>
              <a:ext cx="5369" cy="0"/>
            </a:xfrm>
            <a:prstGeom prst="line">
              <a:avLst/>
            </a:prstGeom>
            <a:noFill/>
            <a:ln w="76200" cap="sq">
              <a:solidFill>
                <a:schemeClr val="hlink"/>
              </a:solidFill>
              <a:round/>
              <a:headEnd type="none" w="sm" len="sm"/>
              <a:tailEnd type="none" w="sm" len="sm"/>
            </a:ln>
            <a:effectLst/>
          </p:spPr>
          <p:txBody>
            <a:bodyPr/>
            <a:lstStyle/>
            <a:p>
              <a:pPr>
                <a:defRPr/>
              </a:pPr>
              <a:endParaRPr lang="en-US"/>
            </a:p>
          </p:txBody>
        </p:sp>
      </p:grpSp>
      <p:sp>
        <p:nvSpPr>
          <p:cNvPr id="70662" name="Rectangle 6"/>
          <p:cNvSpPr>
            <a:spLocks noGrp="1" noChangeArrowheads="1"/>
          </p:cNvSpPr>
          <p:nvPr>
            <p:ph type="title"/>
          </p:nvPr>
        </p:nvSpPr>
        <p:spPr bwMode="auto">
          <a:xfrm>
            <a:off x="533400" y="228600"/>
            <a:ext cx="8324850" cy="1409700"/>
          </a:xfrm>
          <a:prstGeom prst="rect">
            <a:avLst/>
          </a:prstGeom>
          <a:noFill/>
          <a:ln w="9525">
            <a:noFill/>
            <a:miter lim="800000"/>
            <a:headEnd/>
            <a:tailEnd/>
          </a:ln>
          <a:effectLst>
            <a:outerShdw dist="35921" dir="2700000" algn="ctr" rotWithShape="0">
              <a:schemeClr val="bg2"/>
            </a:outerShdw>
          </a:effec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9221" name="Rectangle 7"/>
          <p:cNvSpPr>
            <a:spLocks noGrp="1" noChangeArrowheads="1"/>
          </p:cNvSpPr>
          <p:nvPr>
            <p:ph type="body" idx="1"/>
          </p:nvPr>
        </p:nvSpPr>
        <p:spPr bwMode="auto">
          <a:xfrm>
            <a:off x="1143000" y="1790700"/>
            <a:ext cx="7772400" cy="43815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4" name="Rectangle 8"/>
          <p:cNvSpPr>
            <a:spLocks noGrp="1" noChangeArrowheads="1"/>
          </p:cNvSpPr>
          <p:nvPr>
            <p:ph type="ftr" sz="quarter" idx="3"/>
          </p:nvPr>
        </p:nvSpPr>
        <p:spPr bwMode="auto">
          <a:xfrm>
            <a:off x="3276600" y="64008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b="0">
                <a:solidFill>
                  <a:schemeClr val="tx1"/>
                </a:solidFill>
              </a:defRPr>
            </a:lvl1pPr>
          </a:lstStyle>
          <a:p>
            <a:pPr>
              <a:defRPr/>
            </a:pPr>
            <a:r>
              <a:rPr lang="en-US"/>
              <a:t>Orientation</a:t>
            </a:r>
          </a:p>
        </p:txBody>
      </p:sp>
      <p:sp>
        <p:nvSpPr>
          <p:cNvPr id="70665" name="Rectangle 9"/>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tx1"/>
                </a:solidFill>
              </a:defRPr>
            </a:lvl1pPr>
          </a:lstStyle>
          <a:p>
            <a:pPr>
              <a:defRPr/>
            </a:pPr>
            <a:fld id="{502E3B9A-5CD9-4D8A-9F0C-CF4788A0C6C0}" type="slidenum">
              <a:rPr lang="en-US"/>
              <a:pPr>
                <a:defRPr/>
              </a:pPr>
              <a:t>‹#›</a:t>
            </a:fld>
            <a:endParaRPr lang="en-US"/>
          </a:p>
        </p:txBody>
      </p:sp>
      <p:sp>
        <p:nvSpPr>
          <p:cNvPr id="70666" name="Rectangle 10"/>
          <p:cNvSpPr>
            <a:spLocks noGrp="1" noChangeArrowheads="1"/>
          </p:cNvSpPr>
          <p:nvPr>
            <p:ph type="dt" sz="half" idx="2"/>
          </p:nvPr>
        </p:nvSpPr>
        <p:spPr bwMode="auto">
          <a:xfrm>
            <a:off x="0" y="64008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b="0">
                <a:solidFill>
                  <a:schemeClr val="tx1"/>
                </a:solidFill>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3710"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Lst>
  <p:transition>
    <p:strips dir="rd"/>
  </p:transition>
  <p:hf hdr="0" dt="0"/>
  <p:txStyles>
    <p:titleStyle>
      <a:lvl1pPr algn="l" rtl="0" eaLnBrk="0" fontAlgn="base" hangingPunct="0">
        <a:lnSpc>
          <a:spcPct val="80000"/>
        </a:lnSpc>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eaLnBrk="0" fontAlgn="base" hangingPunct="0">
        <a:lnSpc>
          <a:spcPct val="80000"/>
        </a:lnSpc>
        <a:spcBef>
          <a:spcPct val="0"/>
        </a:spcBef>
        <a:spcAft>
          <a:spcPct val="0"/>
        </a:spcAft>
        <a:defRPr sz="5400" b="1">
          <a:solidFill>
            <a:schemeClr val="tx2"/>
          </a:solidFill>
          <a:effectLst>
            <a:outerShdw blurRad="38100" dist="38100" dir="2700000" algn="tl">
              <a:srgbClr val="000000"/>
            </a:outerShdw>
          </a:effectLst>
          <a:latin typeface="CG Omega" pitchFamily="34" charset="0"/>
        </a:defRPr>
      </a:lvl2pPr>
      <a:lvl3pPr algn="l" rtl="0" eaLnBrk="0" fontAlgn="base" hangingPunct="0">
        <a:lnSpc>
          <a:spcPct val="80000"/>
        </a:lnSpc>
        <a:spcBef>
          <a:spcPct val="0"/>
        </a:spcBef>
        <a:spcAft>
          <a:spcPct val="0"/>
        </a:spcAft>
        <a:defRPr sz="5400" b="1">
          <a:solidFill>
            <a:schemeClr val="tx2"/>
          </a:solidFill>
          <a:effectLst>
            <a:outerShdw blurRad="38100" dist="38100" dir="2700000" algn="tl">
              <a:srgbClr val="000000"/>
            </a:outerShdw>
          </a:effectLst>
          <a:latin typeface="CG Omega" pitchFamily="34" charset="0"/>
        </a:defRPr>
      </a:lvl3pPr>
      <a:lvl4pPr algn="l" rtl="0" eaLnBrk="0" fontAlgn="base" hangingPunct="0">
        <a:lnSpc>
          <a:spcPct val="80000"/>
        </a:lnSpc>
        <a:spcBef>
          <a:spcPct val="0"/>
        </a:spcBef>
        <a:spcAft>
          <a:spcPct val="0"/>
        </a:spcAft>
        <a:defRPr sz="5400" b="1">
          <a:solidFill>
            <a:schemeClr val="tx2"/>
          </a:solidFill>
          <a:effectLst>
            <a:outerShdw blurRad="38100" dist="38100" dir="2700000" algn="tl">
              <a:srgbClr val="000000"/>
            </a:outerShdw>
          </a:effectLst>
          <a:latin typeface="CG Omega" pitchFamily="34" charset="0"/>
        </a:defRPr>
      </a:lvl4pPr>
      <a:lvl5pPr algn="l" rtl="0" eaLnBrk="0" fontAlgn="base" hangingPunct="0">
        <a:lnSpc>
          <a:spcPct val="80000"/>
        </a:lnSpc>
        <a:spcBef>
          <a:spcPct val="0"/>
        </a:spcBef>
        <a:spcAft>
          <a:spcPct val="0"/>
        </a:spcAft>
        <a:defRPr sz="5400" b="1">
          <a:solidFill>
            <a:schemeClr val="tx2"/>
          </a:solidFill>
          <a:effectLst>
            <a:outerShdw blurRad="38100" dist="38100" dir="2700000" algn="tl">
              <a:srgbClr val="000000"/>
            </a:outerShdw>
          </a:effectLst>
          <a:latin typeface="CG Omega" pitchFamily="34" charset="0"/>
        </a:defRPr>
      </a:lvl5pPr>
      <a:lvl6pPr marL="457200" algn="l" rtl="0" fontAlgn="base">
        <a:lnSpc>
          <a:spcPct val="80000"/>
        </a:lnSpc>
        <a:spcBef>
          <a:spcPct val="0"/>
        </a:spcBef>
        <a:spcAft>
          <a:spcPct val="0"/>
        </a:spcAft>
        <a:defRPr sz="5400" b="1">
          <a:solidFill>
            <a:schemeClr val="tx2"/>
          </a:solidFill>
          <a:effectLst>
            <a:outerShdw blurRad="38100" dist="38100" dir="2700000" algn="tl">
              <a:srgbClr val="000000"/>
            </a:outerShdw>
          </a:effectLst>
          <a:latin typeface="CG Omega" pitchFamily="34" charset="0"/>
        </a:defRPr>
      </a:lvl6pPr>
      <a:lvl7pPr marL="914400" algn="l" rtl="0" fontAlgn="base">
        <a:lnSpc>
          <a:spcPct val="80000"/>
        </a:lnSpc>
        <a:spcBef>
          <a:spcPct val="0"/>
        </a:spcBef>
        <a:spcAft>
          <a:spcPct val="0"/>
        </a:spcAft>
        <a:defRPr sz="5400" b="1">
          <a:solidFill>
            <a:schemeClr val="tx2"/>
          </a:solidFill>
          <a:effectLst>
            <a:outerShdw blurRad="38100" dist="38100" dir="2700000" algn="tl">
              <a:srgbClr val="000000"/>
            </a:outerShdw>
          </a:effectLst>
          <a:latin typeface="CG Omega" pitchFamily="34" charset="0"/>
        </a:defRPr>
      </a:lvl7pPr>
      <a:lvl8pPr marL="1371600" algn="l" rtl="0" fontAlgn="base">
        <a:lnSpc>
          <a:spcPct val="80000"/>
        </a:lnSpc>
        <a:spcBef>
          <a:spcPct val="0"/>
        </a:spcBef>
        <a:spcAft>
          <a:spcPct val="0"/>
        </a:spcAft>
        <a:defRPr sz="5400" b="1">
          <a:solidFill>
            <a:schemeClr val="tx2"/>
          </a:solidFill>
          <a:effectLst>
            <a:outerShdw blurRad="38100" dist="38100" dir="2700000" algn="tl">
              <a:srgbClr val="000000"/>
            </a:outerShdw>
          </a:effectLst>
          <a:latin typeface="CG Omega" pitchFamily="34" charset="0"/>
        </a:defRPr>
      </a:lvl8pPr>
      <a:lvl9pPr marL="1828800" algn="l" rtl="0" fontAlgn="base">
        <a:lnSpc>
          <a:spcPct val="80000"/>
        </a:lnSpc>
        <a:spcBef>
          <a:spcPct val="0"/>
        </a:spcBef>
        <a:spcAft>
          <a:spcPct val="0"/>
        </a:spcAft>
        <a:defRPr sz="5400" b="1">
          <a:solidFill>
            <a:schemeClr val="tx2"/>
          </a:solidFill>
          <a:effectLst>
            <a:outerShdw blurRad="38100" dist="38100" dir="2700000" algn="tl">
              <a:srgbClr val="000000"/>
            </a:outerShdw>
          </a:effectLst>
          <a:latin typeface="CG Omega" pitchFamily="34" charset="0"/>
        </a:defRPr>
      </a:lvl9pPr>
    </p:titleStyle>
    <p:bodyStyle>
      <a:lvl1pPr marL="342900" indent="-342900" algn="l" rtl="0" eaLnBrk="0" fontAlgn="base" hangingPunct="0">
        <a:spcBef>
          <a:spcPct val="20000"/>
        </a:spcBef>
        <a:spcAft>
          <a:spcPct val="0"/>
        </a:spcAft>
        <a:buClr>
          <a:schemeClr val="tx2"/>
        </a:buClr>
        <a:buSzPct val="90000"/>
        <a:buFont typeface="Wingdings" pitchFamily="2" charset="2"/>
        <a:buChar char="n"/>
        <a:defRPr sz="3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75000"/>
        <a:buFont typeface="Wingdings" pitchFamily="2" charset="2"/>
        <a:buChar char="v"/>
        <a:defRPr sz="3200">
          <a:solidFill>
            <a:schemeClr val="tx1"/>
          </a:solidFill>
          <a:latin typeface="+mn-lt"/>
        </a:defRPr>
      </a:lvl3pPr>
      <a:lvl4pPr marL="1600200" indent="-228600" algn="l" rtl="0" eaLnBrk="0" fontAlgn="base" hangingPunct="0">
        <a:spcBef>
          <a:spcPct val="20000"/>
        </a:spcBef>
        <a:spcAft>
          <a:spcPct val="0"/>
        </a:spcAft>
        <a:buClr>
          <a:schemeClr val="tx2"/>
        </a:buClr>
        <a:buChar char="–"/>
        <a:defRPr sz="3200">
          <a:solidFill>
            <a:schemeClr val="tx1"/>
          </a:solidFill>
          <a:latin typeface="+mn-lt"/>
        </a:defRPr>
      </a:lvl4pPr>
      <a:lvl5pPr marL="2057400" indent="-228600" algn="l" rtl="0" eaLnBrk="0" fontAlgn="base" hangingPunct="0">
        <a:spcBef>
          <a:spcPct val="20000"/>
        </a:spcBef>
        <a:spcAft>
          <a:spcPct val="0"/>
        </a:spcAft>
        <a:buClr>
          <a:schemeClr val="tx2"/>
        </a:buClr>
        <a:buChar char="–"/>
        <a:defRPr sz="3200">
          <a:solidFill>
            <a:schemeClr val="tx1"/>
          </a:solidFill>
          <a:latin typeface="+mn-lt"/>
        </a:defRPr>
      </a:lvl5pPr>
      <a:lvl6pPr marL="2514600" indent="-228600" algn="l" rtl="0" fontAlgn="base">
        <a:spcBef>
          <a:spcPct val="20000"/>
        </a:spcBef>
        <a:spcAft>
          <a:spcPct val="0"/>
        </a:spcAft>
        <a:buClr>
          <a:schemeClr val="tx2"/>
        </a:buClr>
        <a:buChar char="–"/>
        <a:defRPr sz="3200">
          <a:solidFill>
            <a:schemeClr val="tx1"/>
          </a:solidFill>
          <a:latin typeface="+mn-lt"/>
        </a:defRPr>
      </a:lvl6pPr>
      <a:lvl7pPr marL="2971800" indent="-228600" algn="l" rtl="0" fontAlgn="base">
        <a:spcBef>
          <a:spcPct val="20000"/>
        </a:spcBef>
        <a:spcAft>
          <a:spcPct val="0"/>
        </a:spcAft>
        <a:buClr>
          <a:schemeClr val="tx2"/>
        </a:buClr>
        <a:buChar char="–"/>
        <a:defRPr sz="3200">
          <a:solidFill>
            <a:schemeClr val="tx1"/>
          </a:solidFill>
          <a:latin typeface="+mn-lt"/>
        </a:defRPr>
      </a:lvl7pPr>
      <a:lvl8pPr marL="3429000" indent="-228600" algn="l" rtl="0" fontAlgn="base">
        <a:spcBef>
          <a:spcPct val="20000"/>
        </a:spcBef>
        <a:spcAft>
          <a:spcPct val="0"/>
        </a:spcAft>
        <a:buClr>
          <a:schemeClr val="tx2"/>
        </a:buClr>
        <a:buChar char="–"/>
        <a:defRPr sz="3200">
          <a:solidFill>
            <a:schemeClr val="tx1"/>
          </a:solidFill>
          <a:latin typeface="+mn-lt"/>
        </a:defRPr>
      </a:lvl8pPr>
      <a:lvl9pPr marL="3886200" indent="-228600" algn="l" rtl="0" fontAlgn="base">
        <a:spcBef>
          <a:spcPct val="20000"/>
        </a:spcBef>
        <a:spcAft>
          <a:spcPct val="0"/>
        </a:spcAft>
        <a:buClr>
          <a:schemeClr val="tx2"/>
        </a:buClr>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4.xml"/><Relationship Id="rId1" Type="http://schemas.openxmlformats.org/officeDocument/2006/relationships/vmlDrawing" Target="../drawings/vmlDrawing8.v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57200" y="1295400"/>
            <a:ext cx="8458200" cy="2209800"/>
          </a:xfrm>
        </p:spPr>
        <p:txBody>
          <a:bodyPr/>
          <a:lstStyle/>
          <a:p>
            <a:pPr eaLnBrk="1" hangingPunct="1">
              <a:lnSpc>
                <a:spcPct val="90000"/>
              </a:lnSpc>
              <a:defRPr/>
            </a:pPr>
            <a:r>
              <a:rPr lang="en-US" sz="8400" smtClean="0"/>
              <a:t>Self-Help</a:t>
            </a:r>
            <a:br>
              <a:rPr lang="en-US" sz="8400" smtClean="0"/>
            </a:br>
            <a:r>
              <a:rPr lang="en-US" sz="8400" smtClean="0"/>
              <a:t>Housing 101</a:t>
            </a:r>
          </a:p>
        </p:txBody>
      </p:sp>
      <p:graphicFrame>
        <p:nvGraphicFramePr>
          <p:cNvPr id="1026" name="Object 4"/>
          <p:cNvGraphicFramePr>
            <a:graphicFrameLocks noChangeAspect="1"/>
          </p:cNvGraphicFramePr>
          <p:nvPr/>
        </p:nvGraphicFramePr>
        <p:xfrm>
          <a:off x="3563938" y="3657600"/>
          <a:ext cx="2500312" cy="3200400"/>
        </p:xfrm>
        <a:graphic>
          <a:graphicData uri="http://schemas.openxmlformats.org/presentationml/2006/ole">
            <p:oleObj spid="_x0000_s1026" name="Clip" r:id="rId3" imgW="2855520" imgH="3657600" progId="">
              <p:embed/>
            </p:oleObj>
          </a:graphicData>
        </a:graphic>
      </p:graphicFrame>
    </p:spTree>
  </p:cSld>
  <p:clrMapOvr>
    <a:masterClrMapping/>
  </p:clrMapOvr>
  <p:transition>
    <p:strips dir="rd"/>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smtClean="0"/>
              <a:t>Orientation</a:t>
            </a:r>
          </a:p>
        </p:txBody>
      </p:sp>
      <p:sp>
        <p:nvSpPr>
          <p:cNvPr id="17411" name="Slide Number Placeholder 4"/>
          <p:cNvSpPr>
            <a:spLocks noGrp="1"/>
          </p:cNvSpPr>
          <p:nvPr>
            <p:ph type="sldNum" sz="quarter" idx="11"/>
          </p:nvPr>
        </p:nvSpPr>
        <p:spPr>
          <a:noFill/>
        </p:spPr>
        <p:txBody>
          <a:bodyPr/>
          <a:lstStyle/>
          <a:p>
            <a:fld id="{3EE4AAA9-2A06-497D-87E5-AC190FC328CD}" type="slidenum">
              <a:rPr lang="en-US" smtClean="0"/>
              <a:pPr/>
              <a:t>10</a:t>
            </a:fld>
            <a:endParaRPr lang="en-US" smtClean="0"/>
          </a:p>
        </p:txBody>
      </p:sp>
      <p:sp>
        <p:nvSpPr>
          <p:cNvPr id="117762" name="Rectangle 2"/>
          <p:cNvSpPr>
            <a:spLocks noGrp="1" noChangeArrowheads="1"/>
          </p:cNvSpPr>
          <p:nvPr>
            <p:ph type="title"/>
          </p:nvPr>
        </p:nvSpPr>
        <p:spPr>
          <a:xfrm>
            <a:off x="990600" y="304800"/>
            <a:ext cx="7848600" cy="1371600"/>
          </a:xfrm>
        </p:spPr>
        <p:txBody>
          <a:bodyPr/>
          <a:lstStyle/>
          <a:p>
            <a:pPr eaLnBrk="1" hangingPunct="1">
              <a:defRPr/>
            </a:pPr>
            <a:r>
              <a:rPr lang="en-US" sz="6000" smtClean="0"/>
              <a:t>How the Homes are Built</a:t>
            </a:r>
          </a:p>
        </p:txBody>
      </p:sp>
      <p:sp>
        <p:nvSpPr>
          <p:cNvPr id="117763" name="Rectangle 3"/>
          <p:cNvSpPr>
            <a:spLocks noGrp="1" noChangeArrowheads="1"/>
          </p:cNvSpPr>
          <p:nvPr>
            <p:ph type="body" idx="1"/>
          </p:nvPr>
        </p:nvSpPr>
        <p:spPr>
          <a:xfrm>
            <a:off x="1066800" y="1981200"/>
            <a:ext cx="7772400" cy="4572000"/>
          </a:xfrm>
        </p:spPr>
        <p:txBody>
          <a:bodyPr/>
          <a:lstStyle/>
          <a:p>
            <a:pPr eaLnBrk="1" hangingPunct="1"/>
            <a:r>
              <a:rPr lang="en-US" b="1" smtClean="0"/>
              <a:t>Families work together in groups of 4-10</a:t>
            </a:r>
          </a:p>
          <a:p>
            <a:pPr eaLnBrk="1" hangingPunct="1"/>
            <a:endParaRPr lang="en-US" sz="1000" b="1" smtClean="0"/>
          </a:p>
          <a:p>
            <a:pPr eaLnBrk="1" hangingPunct="1"/>
            <a:r>
              <a:rPr lang="en-US" b="1" smtClean="0"/>
              <a:t>Houses start and finish construction together</a:t>
            </a:r>
          </a:p>
          <a:p>
            <a:pPr eaLnBrk="1" hangingPunct="1"/>
            <a:endParaRPr lang="en-US" sz="1000" b="1" smtClean="0"/>
          </a:p>
          <a:p>
            <a:pPr eaLnBrk="1" hangingPunct="1"/>
            <a:r>
              <a:rPr lang="en-US" b="1" smtClean="0"/>
              <a:t>No one moves in until all of the homes are finished and approved</a:t>
            </a:r>
            <a:r>
              <a:rPr lang="en-US" sz="4000" b="1" smtClean="0"/>
              <a:t> </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 calcmode="lin" valueType="num">
                                      <p:cBhvr additive="base">
                                        <p:cTn id="7" dur="500" fill="hold"/>
                                        <p:tgtEl>
                                          <p:spTgt spid="1177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77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7763">
                                            <p:txEl>
                                              <p:pRg st="2" end="2"/>
                                            </p:txEl>
                                          </p:spTgt>
                                        </p:tgtEl>
                                        <p:attrNameLst>
                                          <p:attrName>style.visibility</p:attrName>
                                        </p:attrNameLst>
                                      </p:cBhvr>
                                      <p:to>
                                        <p:strVal val="visible"/>
                                      </p:to>
                                    </p:set>
                                    <p:anim calcmode="lin" valueType="num">
                                      <p:cBhvr additive="base">
                                        <p:cTn id="13" dur="500" fill="hold"/>
                                        <p:tgtEl>
                                          <p:spTgt spid="11776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77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7763">
                                            <p:txEl>
                                              <p:pRg st="4" end="4"/>
                                            </p:txEl>
                                          </p:spTgt>
                                        </p:tgtEl>
                                        <p:attrNameLst>
                                          <p:attrName>style.visibility</p:attrName>
                                        </p:attrNameLst>
                                      </p:cBhvr>
                                      <p:to>
                                        <p:strVal val="visible"/>
                                      </p:to>
                                    </p:set>
                                    <p:anim calcmode="lin" valueType="num">
                                      <p:cBhvr additive="base">
                                        <p:cTn id="19" dur="500" fill="hold"/>
                                        <p:tgtEl>
                                          <p:spTgt spid="11776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776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body" idx="1"/>
          </p:nvPr>
        </p:nvSpPr>
        <p:spPr>
          <a:xfrm>
            <a:off x="914400" y="1524000"/>
            <a:ext cx="7772400" cy="4114800"/>
          </a:xfrm>
        </p:spPr>
        <p:txBody>
          <a:bodyPr/>
          <a:lstStyle/>
          <a:p>
            <a:pPr eaLnBrk="1" hangingPunct="1"/>
            <a:r>
              <a:rPr lang="en-US" sz="3600" b="1" smtClean="0"/>
              <a:t>Work is done by the participants in the evenings, on weekends and days off</a:t>
            </a:r>
          </a:p>
          <a:p>
            <a:pPr eaLnBrk="1" hangingPunct="1"/>
            <a:endParaRPr lang="en-US" sz="1900" b="1" smtClean="0"/>
          </a:p>
          <a:p>
            <a:pPr eaLnBrk="1" hangingPunct="1"/>
            <a:r>
              <a:rPr lang="en-US" sz="3600" b="1" smtClean="0"/>
              <a:t>Families not willing to give up free time should not join a self-help housing group</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9810">
                                            <p:txEl>
                                              <p:pRg st="0" end="0"/>
                                            </p:txEl>
                                          </p:spTgt>
                                        </p:tgtEl>
                                        <p:attrNameLst>
                                          <p:attrName>style.visibility</p:attrName>
                                        </p:attrNameLst>
                                      </p:cBhvr>
                                      <p:to>
                                        <p:strVal val="visible"/>
                                      </p:to>
                                    </p:set>
                                    <p:anim calcmode="lin" valueType="num">
                                      <p:cBhvr additive="base">
                                        <p:cTn id="7" dur="500" fill="hold"/>
                                        <p:tgtEl>
                                          <p:spTgt spid="1198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98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9810">
                                            <p:txEl>
                                              <p:pRg st="2" end="2"/>
                                            </p:txEl>
                                          </p:spTgt>
                                        </p:tgtEl>
                                        <p:attrNameLst>
                                          <p:attrName>style.visibility</p:attrName>
                                        </p:attrNameLst>
                                      </p:cBhvr>
                                      <p:to>
                                        <p:strVal val="visible"/>
                                      </p:to>
                                    </p:set>
                                    <p:anim calcmode="lin" valueType="num">
                                      <p:cBhvr additive="base">
                                        <p:cTn id="13" dur="500" fill="hold"/>
                                        <p:tgtEl>
                                          <p:spTgt spid="119810">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981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Footer Placeholder 3"/>
          <p:cNvSpPr>
            <a:spLocks noGrp="1"/>
          </p:cNvSpPr>
          <p:nvPr>
            <p:ph type="ftr" sz="quarter" idx="10"/>
          </p:nvPr>
        </p:nvSpPr>
        <p:spPr>
          <a:noFill/>
        </p:spPr>
        <p:txBody>
          <a:bodyPr/>
          <a:lstStyle/>
          <a:p>
            <a:r>
              <a:rPr lang="en-US" smtClean="0"/>
              <a:t>Orientation</a:t>
            </a:r>
          </a:p>
        </p:txBody>
      </p:sp>
      <p:sp>
        <p:nvSpPr>
          <p:cNvPr id="4100" name="Slide Number Placeholder 4"/>
          <p:cNvSpPr>
            <a:spLocks noGrp="1"/>
          </p:cNvSpPr>
          <p:nvPr>
            <p:ph type="sldNum" sz="quarter" idx="11"/>
          </p:nvPr>
        </p:nvSpPr>
        <p:spPr>
          <a:noFill/>
        </p:spPr>
        <p:txBody>
          <a:bodyPr/>
          <a:lstStyle/>
          <a:p>
            <a:fld id="{9A3F5BA0-4675-4E22-A1FB-C654F067CC05}" type="slidenum">
              <a:rPr lang="en-US" smtClean="0"/>
              <a:pPr/>
              <a:t>12</a:t>
            </a:fld>
            <a:endParaRPr lang="en-US" smtClean="0"/>
          </a:p>
        </p:txBody>
      </p:sp>
      <p:sp>
        <p:nvSpPr>
          <p:cNvPr id="120834" name="Rectangle 2"/>
          <p:cNvSpPr>
            <a:spLocks noGrp="1" noChangeArrowheads="1"/>
          </p:cNvSpPr>
          <p:nvPr>
            <p:ph type="title"/>
          </p:nvPr>
        </p:nvSpPr>
        <p:spPr>
          <a:xfrm>
            <a:off x="819150" y="304800"/>
            <a:ext cx="8324850" cy="1409700"/>
          </a:xfrm>
        </p:spPr>
        <p:txBody>
          <a:bodyPr/>
          <a:lstStyle/>
          <a:p>
            <a:pPr eaLnBrk="1" hangingPunct="1">
              <a:defRPr/>
            </a:pPr>
            <a:r>
              <a:rPr lang="en-US" sz="6000" smtClean="0"/>
              <a:t>How long will it take to build the homes?</a:t>
            </a:r>
          </a:p>
        </p:txBody>
      </p:sp>
      <p:sp>
        <p:nvSpPr>
          <p:cNvPr id="120835" name="Rectangle 3"/>
          <p:cNvSpPr>
            <a:spLocks noGrp="1" noChangeArrowheads="1"/>
          </p:cNvSpPr>
          <p:nvPr>
            <p:ph type="body" idx="1"/>
          </p:nvPr>
        </p:nvSpPr>
        <p:spPr>
          <a:xfrm>
            <a:off x="990600" y="1905000"/>
            <a:ext cx="7924800" cy="3276600"/>
          </a:xfrm>
        </p:spPr>
        <p:txBody>
          <a:bodyPr/>
          <a:lstStyle/>
          <a:p>
            <a:pPr eaLnBrk="1" hangingPunct="1"/>
            <a:r>
              <a:rPr lang="en-US" sz="4300" b="1" smtClean="0"/>
              <a:t>The total process takes 12 to 16 months</a:t>
            </a:r>
          </a:p>
          <a:p>
            <a:pPr lvl="1" eaLnBrk="1" hangingPunct="1">
              <a:buClr>
                <a:schemeClr val="tx1"/>
              </a:buClr>
            </a:pPr>
            <a:r>
              <a:rPr lang="en-US" sz="3300" b="1" smtClean="0"/>
              <a:t>3  to 4 months in pre-construction</a:t>
            </a:r>
          </a:p>
          <a:p>
            <a:pPr lvl="1" eaLnBrk="1" hangingPunct="1">
              <a:buClr>
                <a:schemeClr val="tx1"/>
              </a:buClr>
            </a:pPr>
            <a:r>
              <a:rPr lang="en-US" sz="3300" b="1" smtClean="0"/>
              <a:t>9 to 12 months in construction</a:t>
            </a:r>
          </a:p>
          <a:p>
            <a:pPr eaLnBrk="1" hangingPunct="1">
              <a:buFont typeface="Wingdings" pitchFamily="2" charset="2"/>
              <a:buNone/>
            </a:pPr>
            <a:endParaRPr lang="en-US" sz="3500" smtClean="0"/>
          </a:p>
        </p:txBody>
      </p:sp>
      <p:graphicFrame>
        <p:nvGraphicFramePr>
          <p:cNvPr id="120836" name="Object 4"/>
          <p:cNvGraphicFramePr>
            <a:graphicFrameLocks noChangeAspect="1"/>
          </p:cNvGraphicFramePr>
          <p:nvPr/>
        </p:nvGraphicFramePr>
        <p:xfrm>
          <a:off x="3886200" y="4876800"/>
          <a:ext cx="1409700" cy="1447800"/>
        </p:xfrm>
        <a:graphic>
          <a:graphicData uri="http://schemas.openxmlformats.org/presentationml/2006/ole">
            <p:oleObj spid="_x0000_s4098" name="Clip" r:id="rId3" imgW="3063600" imgH="3147480" progId="">
              <p:embed/>
            </p:oleObj>
          </a:graphicData>
        </a:graphic>
      </p:graphicFrame>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Effect transition="in" filter="slide(fromBottom)">
                                      <p:cBhvr>
                                        <p:cTn id="7" dur="500"/>
                                        <p:tgtEl>
                                          <p:spTgt spid="120835">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20835">
                                            <p:txEl>
                                              <p:pRg st="1" end="1"/>
                                            </p:txEl>
                                          </p:spTgt>
                                        </p:tgtEl>
                                        <p:attrNameLst>
                                          <p:attrName>style.visibility</p:attrName>
                                        </p:attrNameLst>
                                      </p:cBhvr>
                                      <p:to>
                                        <p:strVal val="visible"/>
                                      </p:to>
                                    </p:set>
                                    <p:animEffect transition="in" filter="slide(fromBottom)">
                                      <p:cBhvr>
                                        <p:cTn id="10" dur="500"/>
                                        <p:tgtEl>
                                          <p:spTgt spid="120835">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120835">
                                            <p:txEl>
                                              <p:pRg st="2" end="2"/>
                                            </p:txEl>
                                          </p:spTgt>
                                        </p:tgtEl>
                                        <p:attrNameLst>
                                          <p:attrName>style.visibility</p:attrName>
                                        </p:attrNameLst>
                                      </p:cBhvr>
                                      <p:to>
                                        <p:strVal val="visible"/>
                                      </p:to>
                                    </p:set>
                                    <p:animEffect transition="in" filter="slide(fromBottom)">
                                      <p:cBhvr>
                                        <p:cTn id="13" dur="500"/>
                                        <p:tgtEl>
                                          <p:spTgt spid="120835">
                                            <p:txEl>
                                              <p:pRg st="2" end="2"/>
                                            </p:txEl>
                                          </p:spTgt>
                                        </p:tgtEl>
                                      </p:cBhvr>
                                    </p:animEffect>
                                  </p:childTnLst>
                                </p:cTn>
                              </p:par>
                            </p:childTnLst>
                          </p:cTn>
                        </p:par>
                        <p:par>
                          <p:cTn id="14" fill="hold">
                            <p:stCondLst>
                              <p:cond delay="500"/>
                            </p:stCondLst>
                            <p:childTnLst>
                              <p:par>
                                <p:cTn id="15" presetID="9" presetClass="entr" presetSubtype="0" fill="hold" nodeType="afterEffect">
                                  <p:stCondLst>
                                    <p:cond delay="0"/>
                                  </p:stCondLst>
                                  <p:childTnLst>
                                    <p:set>
                                      <p:cBhvr>
                                        <p:cTn id="16" dur="1" fill="hold">
                                          <p:stCondLst>
                                            <p:cond delay="0"/>
                                          </p:stCondLst>
                                        </p:cTn>
                                        <p:tgtEl>
                                          <p:spTgt spid="120836"/>
                                        </p:tgtEl>
                                        <p:attrNameLst>
                                          <p:attrName>style.visibility</p:attrName>
                                        </p:attrNameLst>
                                      </p:cBhvr>
                                      <p:to>
                                        <p:strVal val="visible"/>
                                      </p:to>
                                    </p:set>
                                    <p:animEffect transition="in" filter="dissolve">
                                      <p:cBhvr>
                                        <p:cTn id="17" dur="500"/>
                                        <p:tgtEl>
                                          <p:spTgt spid="120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3"/>
          <p:cNvSpPr>
            <a:spLocks noGrp="1"/>
          </p:cNvSpPr>
          <p:nvPr>
            <p:ph type="ftr" sz="quarter" idx="10"/>
          </p:nvPr>
        </p:nvSpPr>
        <p:spPr>
          <a:noFill/>
        </p:spPr>
        <p:txBody>
          <a:bodyPr/>
          <a:lstStyle/>
          <a:p>
            <a:r>
              <a:rPr lang="en-US" smtClean="0"/>
              <a:t>Orientation</a:t>
            </a:r>
          </a:p>
        </p:txBody>
      </p:sp>
      <p:sp>
        <p:nvSpPr>
          <p:cNvPr id="5124" name="Slide Number Placeholder 4"/>
          <p:cNvSpPr>
            <a:spLocks noGrp="1"/>
          </p:cNvSpPr>
          <p:nvPr>
            <p:ph type="sldNum" sz="quarter" idx="11"/>
          </p:nvPr>
        </p:nvSpPr>
        <p:spPr>
          <a:noFill/>
        </p:spPr>
        <p:txBody>
          <a:bodyPr/>
          <a:lstStyle/>
          <a:p>
            <a:fld id="{834D6B23-D0D1-421B-9636-37E94D531F5A}" type="slidenum">
              <a:rPr lang="en-US" smtClean="0"/>
              <a:pPr/>
              <a:t>13</a:t>
            </a:fld>
            <a:endParaRPr lang="en-US" smtClean="0"/>
          </a:p>
        </p:txBody>
      </p:sp>
      <p:sp>
        <p:nvSpPr>
          <p:cNvPr id="121858" name="Rectangle 2"/>
          <p:cNvSpPr>
            <a:spLocks noGrp="1" noChangeArrowheads="1"/>
          </p:cNvSpPr>
          <p:nvPr>
            <p:ph type="title"/>
          </p:nvPr>
        </p:nvSpPr>
        <p:spPr>
          <a:xfrm>
            <a:off x="990600" y="457200"/>
            <a:ext cx="8153400" cy="1143000"/>
          </a:xfrm>
        </p:spPr>
        <p:txBody>
          <a:bodyPr/>
          <a:lstStyle/>
          <a:p>
            <a:pPr eaLnBrk="1" hangingPunct="1">
              <a:defRPr/>
            </a:pPr>
            <a:r>
              <a:rPr lang="en-US" smtClean="0"/>
              <a:t>Pre-Construction Period Includes:</a:t>
            </a:r>
          </a:p>
        </p:txBody>
      </p:sp>
      <p:sp>
        <p:nvSpPr>
          <p:cNvPr id="121859" name="Rectangle 3"/>
          <p:cNvSpPr>
            <a:spLocks noGrp="1" noChangeArrowheads="1"/>
          </p:cNvSpPr>
          <p:nvPr>
            <p:ph type="body" idx="1"/>
          </p:nvPr>
        </p:nvSpPr>
        <p:spPr>
          <a:xfrm>
            <a:off x="1066800" y="1905000"/>
            <a:ext cx="7086600" cy="4572000"/>
          </a:xfrm>
        </p:spPr>
        <p:txBody>
          <a:bodyPr/>
          <a:lstStyle/>
          <a:p>
            <a:pPr eaLnBrk="1" hangingPunct="1"/>
            <a:r>
              <a:rPr lang="en-US" sz="3600" b="1" smtClean="0"/>
              <a:t>Choosing house plans</a:t>
            </a:r>
          </a:p>
          <a:p>
            <a:pPr eaLnBrk="1" hangingPunct="1"/>
            <a:r>
              <a:rPr lang="en-US" sz="3600" b="1" smtClean="0"/>
              <a:t>Selecting building sites</a:t>
            </a:r>
          </a:p>
          <a:p>
            <a:pPr eaLnBrk="1" hangingPunct="1"/>
            <a:r>
              <a:rPr lang="en-US" sz="3600" b="1" smtClean="0"/>
              <a:t>Completing Rural Development paperwork </a:t>
            </a:r>
          </a:p>
          <a:p>
            <a:pPr eaLnBrk="1" hangingPunct="1"/>
            <a:r>
              <a:rPr lang="en-US" sz="3600" b="1" smtClean="0"/>
              <a:t>Awaiting loan approval</a:t>
            </a:r>
          </a:p>
          <a:p>
            <a:pPr eaLnBrk="1" hangingPunct="1"/>
            <a:r>
              <a:rPr lang="en-US" sz="3600" b="1" smtClean="0"/>
              <a:t>Participating in Pre-Construction Meetings</a:t>
            </a:r>
            <a:endParaRPr lang="en-US" sz="3800" b="1" smtClean="0"/>
          </a:p>
        </p:txBody>
      </p:sp>
      <p:graphicFrame>
        <p:nvGraphicFramePr>
          <p:cNvPr id="121860" name="Object 4"/>
          <p:cNvGraphicFramePr>
            <a:graphicFrameLocks noChangeAspect="1"/>
          </p:cNvGraphicFramePr>
          <p:nvPr/>
        </p:nvGraphicFramePr>
        <p:xfrm>
          <a:off x="6551613" y="3886200"/>
          <a:ext cx="2592387" cy="2033588"/>
        </p:xfrm>
        <a:graphic>
          <a:graphicData uri="http://schemas.openxmlformats.org/presentationml/2006/ole">
            <p:oleObj spid="_x0000_s5122" name="Clip" r:id="rId3" imgW="4420800" imgH="3468960" progId="">
              <p:embed/>
            </p:oleObj>
          </a:graphicData>
        </a:graphic>
      </p:graphicFrame>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21860"/>
                                        </p:tgtEl>
                                        <p:attrNameLst>
                                          <p:attrName>style.visibility</p:attrName>
                                        </p:attrNameLst>
                                      </p:cBhvr>
                                      <p:to>
                                        <p:strVal val="visible"/>
                                      </p:to>
                                    </p:set>
                                    <p:animEffect transition="in" filter="blinds(horizontal)">
                                      <p:cBhvr>
                                        <p:cTn id="7" dur="500"/>
                                        <p:tgtEl>
                                          <p:spTgt spid="12186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1859">
                                            <p:txEl>
                                              <p:pRg st="0" end="0"/>
                                            </p:txEl>
                                          </p:spTgt>
                                        </p:tgtEl>
                                        <p:attrNameLst>
                                          <p:attrName>style.visibility</p:attrName>
                                        </p:attrNameLst>
                                      </p:cBhvr>
                                      <p:to>
                                        <p:strVal val="visible"/>
                                      </p:to>
                                    </p:set>
                                    <p:animEffect transition="in" filter="randombar(horizontal)">
                                      <p:cBhvr>
                                        <p:cTn id="12" dur="500"/>
                                        <p:tgtEl>
                                          <p:spTgt spid="1218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1859">
                                            <p:txEl>
                                              <p:pRg st="1" end="1"/>
                                            </p:txEl>
                                          </p:spTgt>
                                        </p:tgtEl>
                                        <p:attrNameLst>
                                          <p:attrName>style.visibility</p:attrName>
                                        </p:attrNameLst>
                                      </p:cBhvr>
                                      <p:to>
                                        <p:strVal val="visible"/>
                                      </p:to>
                                    </p:set>
                                    <p:animEffect transition="in" filter="randombar(horizontal)">
                                      <p:cBhvr>
                                        <p:cTn id="17" dur="500"/>
                                        <p:tgtEl>
                                          <p:spTgt spid="12185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1859">
                                            <p:txEl>
                                              <p:pRg st="2" end="2"/>
                                            </p:txEl>
                                          </p:spTgt>
                                        </p:tgtEl>
                                        <p:attrNameLst>
                                          <p:attrName>style.visibility</p:attrName>
                                        </p:attrNameLst>
                                      </p:cBhvr>
                                      <p:to>
                                        <p:strVal val="visible"/>
                                      </p:to>
                                    </p:set>
                                    <p:animEffect transition="in" filter="randombar(horizontal)">
                                      <p:cBhvr>
                                        <p:cTn id="22" dur="500"/>
                                        <p:tgtEl>
                                          <p:spTgt spid="12185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1859">
                                            <p:txEl>
                                              <p:pRg st="3" end="3"/>
                                            </p:txEl>
                                          </p:spTgt>
                                        </p:tgtEl>
                                        <p:attrNameLst>
                                          <p:attrName>style.visibility</p:attrName>
                                        </p:attrNameLst>
                                      </p:cBhvr>
                                      <p:to>
                                        <p:strVal val="visible"/>
                                      </p:to>
                                    </p:set>
                                    <p:animEffect transition="in" filter="randombar(horizontal)">
                                      <p:cBhvr>
                                        <p:cTn id="27" dur="500"/>
                                        <p:tgtEl>
                                          <p:spTgt spid="12185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1859">
                                            <p:txEl>
                                              <p:pRg st="4" end="4"/>
                                            </p:txEl>
                                          </p:spTgt>
                                        </p:tgtEl>
                                        <p:attrNameLst>
                                          <p:attrName>style.visibility</p:attrName>
                                        </p:attrNameLst>
                                      </p:cBhvr>
                                      <p:to>
                                        <p:strVal val="visible"/>
                                      </p:to>
                                    </p:set>
                                    <p:animEffect transition="in" filter="randombar(horizontal)">
                                      <p:cBhvr>
                                        <p:cTn id="32" dur="500"/>
                                        <p:tgtEl>
                                          <p:spTgt spid="1218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Footer Placeholder 3"/>
          <p:cNvSpPr>
            <a:spLocks noGrp="1"/>
          </p:cNvSpPr>
          <p:nvPr>
            <p:ph type="ftr" sz="quarter" idx="10"/>
          </p:nvPr>
        </p:nvSpPr>
        <p:spPr>
          <a:noFill/>
        </p:spPr>
        <p:txBody>
          <a:bodyPr/>
          <a:lstStyle/>
          <a:p>
            <a:r>
              <a:rPr lang="en-US" smtClean="0"/>
              <a:t>Orientation</a:t>
            </a:r>
          </a:p>
        </p:txBody>
      </p:sp>
      <p:sp>
        <p:nvSpPr>
          <p:cNvPr id="6148" name="Slide Number Placeholder 4"/>
          <p:cNvSpPr>
            <a:spLocks noGrp="1"/>
          </p:cNvSpPr>
          <p:nvPr>
            <p:ph type="sldNum" sz="quarter" idx="11"/>
          </p:nvPr>
        </p:nvSpPr>
        <p:spPr>
          <a:noFill/>
        </p:spPr>
        <p:txBody>
          <a:bodyPr/>
          <a:lstStyle/>
          <a:p>
            <a:fld id="{28809AD8-B65D-4B05-8EF9-438294F6A9A6}" type="slidenum">
              <a:rPr lang="en-US" smtClean="0"/>
              <a:pPr/>
              <a:t>14</a:t>
            </a:fld>
            <a:endParaRPr lang="en-US" smtClean="0"/>
          </a:p>
        </p:txBody>
      </p:sp>
      <p:sp>
        <p:nvSpPr>
          <p:cNvPr id="122882" name="Rectangle 2"/>
          <p:cNvSpPr>
            <a:spLocks noGrp="1" noChangeArrowheads="1"/>
          </p:cNvSpPr>
          <p:nvPr>
            <p:ph type="title"/>
          </p:nvPr>
        </p:nvSpPr>
        <p:spPr/>
        <p:txBody>
          <a:bodyPr/>
          <a:lstStyle/>
          <a:p>
            <a:pPr eaLnBrk="1" hangingPunct="1">
              <a:defRPr/>
            </a:pPr>
            <a:r>
              <a:rPr lang="en-US" sz="6000" smtClean="0"/>
              <a:t>Construction Period</a:t>
            </a:r>
          </a:p>
        </p:txBody>
      </p:sp>
      <p:sp>
        <p:nvSpPr>
          <p:cNvPr id="122883" name="Rectangle 3"/>
          <p:cNvSpPr>
            <a:spLocks noGrp="1" noChangeArrowheads="1"/>
          </p:cNvSpPr>
          <p:nvPr>
            <p:ph type="body" idx="1"/>
          </p:nvPr>
        </p:nvSpPr>
        <p:spPr>
          <a:xfrm>
            <a:off x="1066800" y="1905000"/>
            <a:ext cx="6400800" cy="3886200"/>
          </a:xfrm>
        </p:spPr>
        <p:txBody>
          <a:bodyPr/>
          <a:lstStyle/>
          <a:p>
            <a:pPr eaLnBrk="1" hangingPunct="1">
              <a:spcBef>
                <a:spcPct val="45000"/>
              </a:spcBef>
            </a:pPr>
            <a:r>
              <a:rPr lang="en-US" sz="3800" b="1" smtClean="0"/>
              <a:t>Typical construction time:  1.6 months per house </a:t>
            </a:r>
          </a:p>
          <a:p>
            <a:pPr eaLnBrk="1" hangingPunct="1">
              <a:spcBef>
                <a:spcPct val="45000"/>
              </a:spcBef>
            </a:pPr>
            <a:r>
              <a:rPr lang="en-US" sz="3800" b="1" smtClean="0"/>
              <a:t>6 houses = 9 months of construction time</a:t>
            </a:r>
          </a:p>
        </p:txBody>
      </p:sp>
      <p:graphicFrame>
        <p:nvGraphicFramePr>
          <p:cNvPr id="122884" name="Object 4"/>
          <p:cNvGraphicFramePr>
            <a:graphicFrameLocks noChangeAspect="1"/>
          </p:cNvGraphicFramePr>
          <p:nvPr/>
        </p:nvGraphicFramePr>
        <p:xfrm>
          <a:off x="7075488" y="2438400"/>
          <a:ext cx="2068512" cy="2114550"/>
        </p:xfrm>
        <a:graphic>
          <a:graphicData uri="http://schemas.openxmlformats.org/presentationml/2006/ole">
            <p:oleObj spid="_x0000_s6146" name="Clip" r:id="rId3" imgW="3393360" imgH="3468960" progId="">
              <p:embed/>
            </p:oleObj>
          </a:graphicData>
        </a:graphic>
      </p:graphicFrame>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2000"/>
                                  </p:stCondLst>
                                  <p:childTnLst>
                                    <p:set>
                                      <p:cBhvr>
                                        <p:cTn id="6" dur="1" fill="hold">
                                          <p:stCondLst>
                                            <p:cond delay="0"/>
                                          </p:stCondLst>
                                        </p:cTn>
                                        <p:tgtEl>
                                          <p:spTgt spid="122884"/>
                                        </p:tgtEl>
                                        <p:attrNameLst>
                                          <p:attrName>style.visibility</p:attrName>
                                        </p:attrNameLst>
                                      </p:cBhvr>
                                      <p:to>
                                        <p:strVal val="visible"/>
                                      </p:to>
                                    </p:set>
                                    <p:animEffect transition="in" filter="box(out)">
                                      <p:cBhvr>
                                        <p:cTn id="7" dur="500"/>
                                        <p:tgtEl>
                                          <p:spTgt spid="122884"/>
                                        </p:tgtEl>
                                      </p:cBhvr>
                                    </p:animEffect>
                                  </p:childTnLst>
                                </p:cTn>
                              </p:par>
                            </p:childTnLst>
                          </p:cTn>
                        </p:par>
                        <p:par>
                          <p:cTn id="8" fill="hold">
                            <p:stCondLst>
                              <p:cond delay="2500"/>
                            </p:stCondLst>
                            <p:childTnLst>
                              <p:par>
                                <p:cTn id="9" presetID="12" presetClass="entr" presetSubtype="4" fill="hold" grpId="0" nodeType="afterEffect">
                                  <p:stCondLst>
                                    <p:cond delay="0"/>
                                  </p:stCondLst>
                                  <p:childTnLst>
                                    <p:set>
                                      <p:cBhvr>
                                        <p:cTn id="10" dur="1" fill="hold">
                                          <p:stCondLst>
                                            <p:cond delay="0"/>
                                          </p:stCondLst>
                                        </p:cTn>
                                        <p:tgtEl>
                                          <p:spTgt spid="122883">
                                            <p:txEl>
                                              <p:pRg st="0" end="0"/>
                                            </p:txEl>
                                          </p:spTgt>
                                        </p:tgtEl>
                                        <p:attrNameLst>
                                          <p:attrName>style.visibility</p:attrName>
                                        </p:attrNameLst>
                                      </p:cBhvr>
                                      <p:to>
                                        <p:strVal val="visible"/>
                                      </p:to>
                                    </p:set>
                                    <p:animEffect transition="in" filter="slide(fromBottom)">
                                      <p:cBhvr>
                                        <p:cTn id="11" dur="500"/>
                                        <p:tgtEl>
                                          <p:spTgt spid="122883">
                                            <p:txEl>
                                              <p:pRg st="0" end="0"/>
                                            </p:txEl>
                                          </p:spTgt>
                                        </p:tgtEl>
                                      </p:cBhvr>
                                    </p:animEffect>
                                  </p:childTnLst>
                                </p:cTn>
                              </p:par>
                            </p:childTnLst>
                          </p:cTn>
                        </p:par>
                        <p:par>
                          <p:cTn id="12" fill="hold">
                            <p:stCondLst>
                              <p:cond delay="3000"/>
                            </p:stCondLst>
                            <p:childTnLst>
                              <p:par>
                                <p:cTn id="13" presetID="12" presetClass="entr" presetSubtype="4" fill="hold" grpId="0" nodeType="afterEffect">
                                  <p:stCondLst>
                                    <p:cond delay="0"/>
                                  </p:stCondLst>
                                  <p:childTnLst>
                                    <p:set>
                                      <p:cBhvr>
                                        <p:cTn id="14" dur="1" fill="hold">
                                          <p:stCondLst>
                                            <p:cond delay="0"/>
                                          </p:stCondLst>
                                        </p:cTn>
                                        <p:tgtEl>
                                          <p:spTgt spid="122883">
                                            <p:txEl>
                                              <p:pRg st="1" end="1"/>
                                            </p:txEl>
                                          </p:spTgt>
                                        </p:tgtEl>
                                        <p:attrNameLst>
                                          <p:attrName>style.visibility</p:attrName>
                                        </p:attrNameLst>
                                      </p:cBhvr>
                                      <p:to>
                                        <p:strVal val="visible"/>
                                      </p:to>
                                    </p:set>
                                    <p:animEffect transition="in" filter="slide(fromBottom)">
                                      <p:cBhvr>
                                        <p:cTn id="15" dur="500"/>
                                        <p:tgtEl>
                                          <p:spTgt spid="1228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advAuto="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noFill/>
        </p:spPr>
        <p:txBody>
          <a:bodyPr/>
          <a:lstStyle/>
          <a:p>
            <a:r>
              <a:rPr lang="en-US" smtClean="0"/>
              <a:t>Orientation</a:t>
            </a:r>
          </a:p>
        </p:txBody>
      </p:sp>
      <p:sp>
        <p:nvSpPr>
          <p:cNvPr id="19459" name="Slide Number Placeholder 4"/>
          <p:cNvSpPr>
            <a:spLocks noGrp="1"/>
          </p:cNvSpPr>
          <p:nvPr>
            <p:ph type="sldNum" sz="quarter" idx="11"/>
          </p:nvPr>
        </p:nvSpPr>
        <p:spPr>
          <a:noFill/>
        </p:spPr>
        <p:txBody>
          <a:bodyPr/>
          <a:lstStyle/>
          <a:p>
            <a:fld id="{68FB520A-2A6B-443D-8B85-545E98ECC923}" type="slidenum">
              <a:rPr lang="en-US" smtClean="0"/>
              <a:pPr/>
              <a:t>15</a:t>
            </a:fld>
            <a:endParaRPr lang="en-US" smtClean="0"/>
          </a:p>
        </p:txBody>
      </p:sp>
      <p:sp>
        <p:nvSpPr>
          <p:cNvPr id="123906" name="Rectangle 2"/>
          <p:cNvSpPr>
            <a:spLocks noGrp="1" noChangeArrowheads="1"/>
          </p:cNvSpPr>
          <p:nvPr>
            <p:ph type="title"/>
          </p:nvPr>
        </p:nvSpPr>
        <p:spPr>
          <a:xfrm>
            <a:off x="838200" y="533400"/>
            <a:ext cx="6629400" cy="1143000"/>
          </a:xfrm>
        </p:spPr>
        <p:txBody>
          <a:bodyPr/>
          <a:lstStyle/>
          <a:p>
            <a:pPr eaLnBrk="1" hangingPunct="1">
              <a:defRPr/>
            </a:pPr>
            <a:r>
              <a:rPr lang="en-US" sz="6000" smtClean="0"/>
              <a:t>Family Labor Contribution</a:t>
            </a:r>
          </a:p>
        </p:txBody>
      </p:sp>
      <p:sp>
        <p:nvSpPr>
          <p:cNvPr id="123907" name="Rectangle 3"/>
          <p:cNvSpPr>
            <a:spLocks noGrp="1" noChangeArrowheads="1"/>
          </p:cNvSpPr>
          <p:nvPr>
            <p:ph type="body" idx="1"/>
          </p:nvPr>
        </p:nvSpPr>
        <p:spPr>
          <a:xfrm>
            <a:off x="990600" y="1981200"/>
            <a:ext cx="7772400" cy="4572000"/>
          </a:xfrm>
        </p:spPr>
        <p:txBody>
          <a:bodyPr/>
          <a:lstStyle/>
          <a:p>
            <a:pPr eaLnBrk="1" hangingPunct="1">
              <a:lnSpc>
                <a:spcPct val="90000"/>
              </a:lnSpc>
              <a:spcBef>
                <a:spcPct val="40000"/>
              </a:spcBef>
            </a:pPr>
            <a:r>
              <a:rPr lang="en-US" b="1" smtClean="0"/>
              <a:t>Families contribute as much labor as is required to complete ALL of the houses in the group</a:t>
            </a:r>
            <a:endParaRPr lang="en-US" sz="1100" b="1" smtClean="0"/>
          </a:p>
          <a:p>
            <a:pPr eaLnBrk="1" hangingPunct="1">
              <a:lnSpc>
                <a:spcPct val="90000"/>
              </a:lnSpc>
              <a:spcBef>
                <a:spcPct val="40000"/>
              </a:spcBef>
            </a:pPr>
            <a:r>
              <a:rPr lang="en-US" b="1" smtClean="0"/>
              <a:t>Generally each family contributes 30 to 35 hours each week</a:t>
            </a:r>
            <a:endParaRPr lang="en-US" sz="1100" b="1" smtClean="0"/>
          </a:p>
          <a:p>
            <a:pPr eaLnBrk="1" hangingPunct="1">
              <a:lnSpc>
                <a:spcPct val="90000"/>
              </a:lnSpc>
              <a:spcBef>
                <a:spcPct val="40000"/>
              </a:spcBef>
            </a:pPr>
            <a:r>
              <a:rPr lang="en-US" b="1" smtClean="0"/>
              <a:t>Family hours include the labor of either spouse and any child over 16 years of age</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Effect transition="in" filter="dissolve">
                                      <p:cBhvr>
                                        <p:cTn id="7" dur="500"/>
                                        <p:tgtEl>
                                          <p:spTgt spid="1239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3907">
                                            <p:txEl>
                                              <p:pRg st="1" end="1"/>
                                            </p:txEl>
                                          </p:spTgt>
                                        </p:tgtEl>
                                        <p:attrNameLst>
                                          <p:attrName>style.visibility</p:attrName>
                                        </p:attrNameLst>
                                      </p:cBhvr>
                                      <p:to>
                                        <p:strVal val="visible"/>
                                      </p:to>
                                    </p:set>
                                    <p:animEffect transition="in" filter="dissolve">
                                      <p:cBhvr>
                                        <p:cTn id="12" dur="500"/>
                                        <p:tgtEl>
                                          <p:spTgt spid="1239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3907">
                                            <p:txEl>
                                              <p:pRg st="2" end="2"/>
                                            </p:txEl>
                                          </p:spTgt>
                                        </p:tgtEl>
                                        <p:attrNameLst>
                                          <p:attrName>style.visibility</p:attrName>
                                        </p:attrNameLst>
                                      </p:cBhvr>
                                      <p:to>
                                        <p:strVal val="visible"/>
                                      </p:to>
                                    </p:set>
                                    <p:animEffect transition="in" filter="dissolve">
                                      <p:cBhvr>
                                        <p:cTn id="17" dur="500"/>
                                        <p:tgtEl>
                                          <p:spTgt spid="1239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1"/>
          <p:cNvSpPr>
            <a:spLocks noGrp="1"/>
          </p:cNvSpPr>
          <p:nvPr>
            <p:ph type="ftr" sz="quarter" idx="10"/>
          </p:nvPr>
        </p:nvSpPr>
        <p:spPr>
          <a:noFill/>
        </p:spPr>
        <p:txBody>
          <a:bodyPr/>
          <a:lstStyle/>
          <a:p>
            <a:r>
              <a:rPr lang="en-US" smtClean="0"/>
              <a:t>Orientation</a:t>
            </a:r>
          </a:p>
        </p:txBody>
      </p:sp>
      <p:sp>
        <p:nvSpPr>
          <p:cNvPr id="20483" name="Slide Number Placeholder 2"/>
          <p:cNvSpPr>
            <a:spLocks noGrp="1"/>
          </p:cNvSpPr>
          <p:nvPr>
            <p:ph type="sldNum" sz="quarter" idx="11"/>
          </p:nvPr>
        </p:nvSpPr>
        <p:spPr>
          <a:noFill/>
        </p:spPr>
        <p:txBody>
          <a:bodyPr/>
          <a:lstStyle/>
          <a:p>
            <a:fld id="{0B791351-9957-4E23-9BEF-8E50A0EF32D0}" type="slidenum">
              <a:rPr lang="en-US" smtClean="0"/>
              <a:pPr/>
              <a:t>16</a:t>
            </a:fld>
            <a:endParaRPr lang="en-US" smtClean="0"/>
          </a:p>
        </p:txBody>
      </p:sp>
      <p:pic>
        <p:nvPicPr>
          <p:cNvPr id="20484" name="Picture 2" descr="Self-HelpConst"/>
          <p:cNvPicPr>
            <a:picLocks noChangeAspect="1" noChangeArrowheads="1"/>
          </p:cNvPicPr>
          <p:nvPr/>
        </p:nvPicPr>
        <p:blipFill>
          <a:blip r:embed="rId2" cstate="print"/>
          <a:srcRect/>
          <a:stretch>
            <a:fillRect/>
          </a:stretch>
        </p:blipFill>
        <p:spPr bwMode="auto">
          <a:xfrm>
            <a:off x="0" y="533400"/>
            <a:ext cx="9144000" cy="5845175"/>
          </a:xfrm>
          <a:prstGeom prst="rect">
            <a:avLst/>
          </a:prstGeom>
          <a:noFill/>
          <a:ln w="9525">
            <a:noFill/>
            <a:miter lim="800000"/>
            <a:headEnd/>
            <a:tailEnd/>
          </a:ln>
        </p:spPr>
      </p:pic>
    </p:spTree>
  </p:cSld>
  <p:clrMapOvr>
    <a:masterClrMapping/>
  </p:clrMapOvr>
  <p:transition>
    <p:strips dir="rd"/>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Footer Placeholder 3"/>
          <p:cNvSpPr>
            <a:spLocks noGrp="1"/>
          </p:cNvSpPr>
          <p:nvPr>
            <p:ph type="ftr" sz="quarter" idx="10"/>
          </p:nvPr>
        </p:nvSpPr>
        <p:spPr>
          <a:noFill/>
        </p:spPr>
        <p:txBody>
          <a:bodyPr/>
          <a:lstStyle/>
          <a:p>
            <a:r>
              <a:rPr lang="en-US" smtClean="0"/>
              <a:t>Orientation</a:t>
            </a:r>
          </a:p>
        </p:txBody>
      </p:sp>
      <p:sp>
        <p:nvSpPr>
          <p:cNvPr id="21507" name="Slide Number Placeholder 4"/>
          <p:cNvSpPr>
            <a:spLocks noGrp="1"/>
          </p:cNvSpPr>
          <p:nvPr>
            <p:ph type="sldNum" sz="quarter" idx="11"/>
          </p:nvPr>
        </p:nvSpPr>
        <p:spPr>
          <a:noFill/>
        </p:spPr>
        <p:txBody>
          <a:bodyPr/>
          <a:lstStyle/>
          <a:p>
            <a:fld id="{D0055AFD-85A3-44E6-8CED-D73B7C805BD0}" type="slidenum">
              <a:rPr lang="en-US" smtClean="0"/>
              <a:pPr/>
              <a:t>17</a:t>
            </a:fld>
            <a:endParaRPr lang="en-US" smtClean="0"/>
          </a:p>
        </p:txBody>
      </p:sp>
      <p:sp>
        <p:nvSpPr>
          <p:cNvPr id="125954" name="Rectangle 2"/>
          <p:cNvSpPr>
            <a:spLocks noGrp="1" noChangeArrowheads="1"/>
          </p:cNvSpPr>
          <p:nvPr>
            <p:ph type="title"/>
          </p:nvPr>
        </p:nvSpPr>
        <p:spPr>
          <a:xfrm>
            <a:off x="1009650" y="228600"/>
            <a:ext cx="7848600" cy="1409700"/>
          </a:xfrm>
        </p:spPr>
        <p:txBody>
          <a:bodyPr/>
          <a:lstStyle/>
          <a:p>
            <a:pPr eaLnBrk="1" hangingPunct="1">
              <a:defRPr/>
            </a:pPr>
            <a:r>
              <a:rPr lang="en-US" sz="6000" smtClean="0"/>
              <a:t>Family Tasks</a:t>
            </a:r>
          </a:p>
        </p:txBody>
      </p:sp>
      <p:sp>
        <p:nvSpPr>
          <p:cNvPr id="125955" name="Rectangle 3"/>
          <p:cNvSpPr>
            <a:spLocks noGrp="1" noChangeArrowheads="1"/>
          </p:cNvSpPr>
          <p:nvPr>
            <p:ph type="body" idx="1"/>
          </p:nvPr>
        </p:nvSpPr>
        <p:spPr>
          <a:xfrm>
            <a:off x="1066800" y="1752600"/>
            <a:ext cx="7878763" cy="4648200"/>
          </a:xfrm>
        </p:spPr>
        <p:txBody>
          <a:bodyPr/>
          <a:lstStyle/>
          <a:p>
            <a:pPr eaLnBrk="1" hangingPunct="1"/>
            <a:r>
              <a:rPr lang="en-US" sz="3600" b="1" smtClean="0"/>
              <a:t>Families must complete a minimum of 65% of the construction labor tasks</a:t>
            </a:r>
          </a:p>
          <a:p>
            <a:pPr eaLnBrk="1" hangingPunct="1"/>
            <a:endParaRPr lang="en-US" sz="1100" b="1" smtClean="0"/>
          </a:p>
          <a:p>
            <a:pPr eaLnBrk="1" hangingPunct="1"/>
            <a:r>
              <a:rPr lang="en-US" sz="3600" b="1" smtClean="0"/>
              <a:t>Technical work such as foundation, plumbing, heating and electrical is subcontracted out</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Effect transition="in" filter="slide(fromBottom)">
                                      <p:cBhvr>
                                        <p:cTn id="7" dur="500"/>
                                        <p:tgtEl>
                                          <p:spTgt spid="1259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25955">
                                            <p:txEl>
                                              <p:pRg st="2" end="2"/>
                                            </p:txEl>
                                          </p:spTgt>
                                        </p:tgtEl>
                                        <p:attrNameLst>
                                          <p:attrName>style.visibility</p:attrName>
                                        </p:attrNameLst>
                                      </p:cBhvr>
                                      <p:to>
                                        <p:strVal val="visible"/>
                                      </p:to>
                                    </p:set>
                                    <p:animEffect transition="in" filter="slide(fromBottom)">
                                      <p:cBhvr>
                                        <p:cTn id="12" dur="500"/>
                                        <p:tgtEl>
                                          <p:spTgt spid="1259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26978" name="Picture 2" descr="MHDC-Williams"/>
          <p:cNvPicPr>
            <a:picLocks noChangeAspect="1" noChangeArrowheads="1"/>
          </p:cNvPicPr>
          <p:nvPr/>
        </p:nvPicPr>
        <p:blipFill>
          <a:blip r:embed="rId2" cstate="print"/>
          <a:srcRect/>
          <a:stretch>
            <a:fillRect/>
          </a:stretch>
        </p:blipFill>
        <p:spPr bwMode="auto">
          <a:xfrm>
            <a:off x="4478338" y="0"/>
            <a:ext cx="4665662" cy="6858000"/>
          </a:xfrm>
          <a:prstGeom prst="rect">
            <a:avLst/>
          </a:prstGeom>
          <a:noFill/>
          <a:ln w="9525">
            <a:noFill/>
            <a:miter lim="800000"/>
            <a:headEnd/>
            <a:tailEnd/>
          </a:ln>
        </p:spPr>
      </p:pic>
      <p:sp>
        <p:nvSpPr>
          <p:cNvPr id="126979" name="Rectangle 3"/>
          <p:cNvSpPr>
            <a:spLocks noGrp="1" noChangeArrowheads="1"/>
          </p:cNvSpPr>
          <p:nvPr>
            <p:ph type="body" idx="1"/>
          </p:nvPr>
        </p:nvSpPr>
        <p:spPr>
          <a:xfrm>
            <a:off x="381000" y="0"/>
            <a:ext cx="7772400" cy="6858000"/>
          </a:xfrm>
        </p:spPr>
        <p:txBody>
          <a:bodyPr/>
          <a:lstStyle/>
          <a:p>
            <a:pPr eaLnBrk="1" hangingPunct="1"/>
            <a:r>
              <a:rPr lang="en-US" sz="3600" b="1" smtClean="0"/>
              <a:t>Families generally will do such tasks as:</a:t>
            </a:r>
          </a:p>
          <a:p>
            <a:pPr lvl="1" eaLnBrk="1" hangingPunct="1">
              <a:lnSpc>
                <a:spcPct val="95000"/>
              </a:lnSpc>
              <a:spcBef>
                <a:spcPct val="0"/>
              </a:spcBef>
            </a:pPr>
            <a:r>
              <a:rPr lang="en-US" b="1" smtClean="0"/>
              <a:t>framing</a:t>
            </a:r>
          </a:p>
          <a:p>
            <a:pPr lvl="1" eaLnBrk="1" hangingPunct="1">
              <a:lnSpc>
                <a:spcPct val="95000"/>
              </a:lnSpc>
              <a:spcBef>
                <a:spcPct val="0"/>
              </a:spcBef>
            </a:pPr>
            <a:r>
              <a:rPr lang="en-US" b="1" smtClean="0"/>
              <a:t>setting of trusses</a:t>
            </a:r>
          </a:p>
          <a:p>
            <a:pPr lvl="1" eaLnBrk="1" hangingPunct="1">
              <a:lnSpc>
                <a:spcPct val="95000"/>
              </a:lnSpc>
              <a:spcBef>
                <a:spcPct val="0"/>
              </a:spcBef>
            </a:pPr>
            <a:r>
              <a:rPr lang="en-US" b="1" smtClean="0"/>
              <a:t>roofing</a:t>
            </a:r>
          </a:p>
          <a:p>
            <a:pPr lvl="1" eaLnBrk="1" hangingPunct="1">
              <a:lnSpc>
                <a:spcPct val="95000"/>
              </a:lnSpc>
              <a:spcBef>
                <a:spcPct val="0"/>
              </a:spcBef>
            </a:pPr>
            <a:r>
              <a:rPr lang="en-US" b="1" smtClean="0"/>
              <a:t>insulation</a:t>
            </a:r>
          </a:p>
          <a:p>
            <a:pPr lvl="1" eaLnBrk="1" hangingPunct="1">
              <a:lnSpc>
                <a:spcPct val="95000"/>
              </a:lnSpc>
              <a:spcBef>
                <a:spcPct val="0"/>
              </a:spcBef>
            </a:pPr>
            <a:r>
              <a:rPr lang="en-US" b="1" smtClean="0"/>
              <a:t>sheathing</a:t>
            </a:r>
          </a:p>
          <a:p>
            <a:pPr lvl="1" eaLnBrk="1" hangingPunct="1">
              <a:lnSpc>
                <a:spcPct val="95000"/>
              </a:lnSpc>
              <a:spcBef>
                <a:spcPct val="0"/>
              </a:spcBef>
            </a:pPr>
            <a:r>
              <a:rPr lang="en-US" b="1" smtClean="0"/>
              <a:t>siding</a:t>
            </a:r>
          </a:p>
          <a:p>
            <a:pPr lvl="1" eaLnBrk="1" hangingPunct="1">
              <a:lnSpc>
                <a:spcPct val="95000"/>
              </a:lnSpc>
              <a:spcBef>
                <a:spcPct val="0"/>
              </a:spcBef>
            </a:pPr>
            <a:r>
              <a:rPr lang="en-US" b="1" smtClean="0"/>
              <a:t>windows &amp; doors</a:t>
            </a:r>
          </a:p>
          <a:p>
            <a:pPr lvl="1" eaLnBrk="1" hangingPunct="1">
              <a:lnSpc>
                <a:spcPct val="95000"/>
              </a:lnSpc>
              <a:spcBef>
                <a:spcPct val="0"/>
              </a:spcBef>
            </a:pPr>
            <a:r>
              <a:rPr lang="en-US" b="1" smtClean="0"/>
              <a:t>drywall</a:t>
            </a:r>
          </a:p>
          <a:p>
            <a:pPr lvl="1" eaLnBrk="1" hangingPunct="1">
              <a:lnSpc>
                <a:spcPct val="95000"/>
              </a:lnSpc>
              <a:spcBef>
                <a:spcPct val="0"/>
              </a:spcBef>
            </a:pPr>
            <a:r>
              <a:rPr lang="en-US" b="1" smtClean="0"/>
              <a:t>painting</a:t>
            </a:r>
          </a:p>
          <a:p>
            <a:pPr lvl="1" eaLnBrk="1" hangingPunct="1">
              <a:lnSpc>
                <a:spcPct val="95000"/>
              </a:lnSpc>
              <a:spcBef>
                <a:spcPct val="0"/>
              </a:spcBef>
            </a:pPr>
            <a:r>
              <a:rPr lang="en-US" b="1" smtClean="0"/>
              <a:t>interior trim &amp; cabinets       </a:t>
            </a:r>
          </a:p>
          <a:p>
            <a:pPr lvl="1" eaLnBrk="1" hangingPunct="1">
              <a:lnSpc>
                <a:spcPct val="95000"/>
              </a:lnSpc>
              <a:spcBef>
                <a:spcPct val="0"/>
              </a:spcBef>
            </a:pPr>
            <a:r>
              <a:rPr lang="en-US" b="1" smtClean="0"/>
              <a:t>landscaping</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6979"/>
                                        </p:tgtEl>
                                        <p:attrNameLst>
                                          <p:attrName>style.visibility</p:attrName>
                                        </p:attrNameLst>
                                      </p:cBhvr>
                                      <p:to>
                                        <p:strVal val="visible"/>
                                      </p:to>
                                    </p:set>
                                    <p:animEffect transition="in" filter="blinds(horizontal)">
                                      <p:cBhvr>
                                        <p:cTn id="7" dur="500"/>
                                        <p:tgtEl>
                                          <p:spTgt spid="126979"/>
                                        </p:tgtEl>
                                      </p:cBhvr>
                                    </p:animEffect>
                                  </p:childTnLst>
                                </p:cTn>
                              </p:par>
                            </p:childTnLst>
                          </p:cTn>
                        </p:par>
                        <p:par>
                          <p:cTn id="8" fill="hold">
                            <p:stCondLst>
                              <p:cond delay="500"/>
                            </p:stCondLst>
                            <p:childTnLst>
                              <p:par>
                                <p:cTn id="9" presetID="3" presetClass="entr" presetSubtype="10" fill="hold" nodeType="afterEffect">
                                  <p:stCondLst>
                                    <p:cond delay="1000"/>
                                  </p:stCondLst>
                                  <p:childTnLst>
                                    <p:set>
                                      <p:cBhvr>
                                        <p:cTn id="10" dur="1" fill="hold">
                                          <p:stCondLst>
                                            <p:cond delay="0"/>
                                          </p:stCondLst>
                                        </p:cTn>
                                        <p:tgtEl>
                                          <p:spTgt spid="126978"/>
                                        </p:tgtEl>
                                        <p:attrNameLst>
                                          <p:attrName>style.visibility</p:attrName>
                                        </p:attrNameLst>
                                      </p:cBhvr>
                                      <p:to>
                                        <p:strVal val="visible"/>
                                      </p:to>
                                    </p:set>
                                    <p:animEffect transition="in" filter="blinds(horizontal)">
                                      <p:cBhvr>
                                        <p:cTn id="11" dur="500"/>
                                        <p:tgtEl>
                                          <p:spTgt spid="126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p:cNvSpPr>
            <a:spLocks noGrp="1"/>
          </p:cNvSpPr>
          <p:nvPr>
            <p:ph type="ftr" sz="quarter" idx="10"/>
          </p:nvPr>
        </p:nvSpPr>
        <p:spPr>
          <a:noFill/>
        </p:spPr>
        <p:txBody>
          <a:bodyPr/>
          <a:lstStyle/>
          <a:p>
            <a:r>
              <a:rPr lang="en-US" smtClean="0"/>
              <a:t>Orientation</a:t>
            </a:r>
          </a:p>
        </p:txBody>
      </p:sp>
      <p:sp>
        <p:nvSpPr>
          <p:cNvPr id="23555" name="Slide Number Placeholder 4"/>
          <p:cNvSpPr>
            <a:spLocks noGrp="1"/>
          </p:cNvSpPr>
          <p:nvPr>
            <p:ph type="sldNum" sz="quarter" idx="11"/>
          </p:nvPr>
        </p:nvSpPr>
        <p:spPr>
          <a:noFill/>
        </p:spPr>
        <p:txBody>
          <a:bodyPr/>
          <a:lstStyle/>
          <a:p>
            <a:fld id="{E2CB551C-5E39-45DF-98B8-04A0DFBD746E}" type="slidenum">
              <a:rPr lang="en-US" smtClean="0"/>
              <a:pPr/>
              <a:t>19</a:t>
            </a:fld>
            <a:endParaRPr lang="en-US" smtClean="0"/>
          </a:p>
        </p:txBody>
      </p:sp>
      <p:sp>
        <p:nvSpPr>
          <p:cNvPr id="138242" name="Rectangle 2"/>
          <p:cNvSpPr>
            <a:spLocks noGrp="1" noChangeArrowheads="1"/>
          </p:cNvSpPr>
          <p:nvPr>
            <p:ph type="title"/>
          </p:nvPr>
        </p:nvSpPr>
        <p:spPr/>
        <p:txBody>
          <a:bodyPr/>
          <a:lstStyle/>
          <a:p>
            <a:pPr eaLnBrk="1" hangingPunct="1">
              <a:defRPr/>
            </a:pPr>
            <a:r>
              <a:rPr lang="en-US" smtClean="0"/>
              <a:t>Self-Help </a:t>
            </a:r>
            <a:br>
              <a:rPr lang="en-US" smtClean="0"/>
            </a:br>
            <a:r>
              <a:rPr lang="en-US" smtClean="0"/>
              <a:t>Purchase / Repair</a:t>
            </a:r>
          </a:p>
        </p:txBody>
      </p:sp>
      <p:sp>
        <p:nvSpPr>
          <p:cNvPr id="23557" name="Rectangle 3"/>
          <p:cNvSpPr>
            <a:spLocks noGrp="1" noChangeArrowheads="1"/>
          </p:cNvSpPr>
          <p:nvPr>
            <p:ph type="body" idx="1"/>
          </p:nvPr>
        </p:nvSpPr>
        <p:spPr/>
        <p:txBody>
          <a:bodyPr/>
          <a:lstStyle/>
          <a:p>
            <a:pPr eaLnBrk="1" hangingPunct="1">
              <a:lnSpc>
                <a:spcPct val="110000"/>
              </a:lnSpc>
            </a:pPr>
            <a:r>
              <a:rPr lang="en-US" sz="2600" b="1" smtClean="0"/>
              <a:t>Purchase / Repair is allowed in regulations</a:t>
            </a:r>
          </a:p>
          <a:p>
            <a:pPr eaLnBrk="1" hangingPunct="1">
              <a:lnSpc>
                <a:spcPct val="110000"/>
              </a:lnSpc>
            </a:pPr>
            <a:r>
              <a:rPr lang="en-US" sz="2600" b="1" smtClean="0"/>
              <a:t>Not utilized much over the last 15 years</a:t>
            </a:r>
          </a:p>
          <a:p>
            <a:pPr eaLnBrk="1" hangingPunct="1">
              <a:lnSpc>
                <a:spcPct val="110000"/>
              </a:lnSpc>
            </a:pPr>
            <a:r>
              <a:rPr lang="en-US" sz="2600" b="1" smtClean="0"/>
              <a:t>Now becoming more popular</a:t>
            </a:r>
          </a:p>
          <a:p>
            <a:pPr eaLnBrk="1" hangingPunct="1">
              <a:lnSpc>
                <a:spcPct val="110000"/>
              </a:lnSpc>
            </a:pPr>
            <a:r>
              <a:rPr lang="en-US" sz="2600" b="1" smtClean="0"/>
              <a:t>Organizations can request concurrence to develop a Purchase/Repair Program, subject to NCALL’s recommendation, and the State Director’s approval</a:t>
            </a:r>
          </a:p>
          <a:p>
            <a:pPr eaLnBrk="1" hangingPunct="1">
              <a:lnSpc>
                <a:spcPct val="110000"/>
              </a:lnSpc>
            </a:pPr>
            <a:r>
              <a:rPr lang="en-US" sz="2600" b="1" smtClean="0"/>
              <a:t>NCALL recommends, as a best practice, to also include new construction</a:t>
            </a:r>
            <a:endParaRPr lang="en-US" sz="2600" smtClean="0"/>
          </a:p>
        </p:txBody>
      </p:sp>
    </p:spTree>
  </p:cSld>
  <p:clrMapOvr>
    <a:masterClrMapping/>
  </p:clrMapOvr>
  <p:transition>
    <p:strips dir="rd"/>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Footer Placeholder 3"/>
          <p:cNvSpPr>
            <a:spLocks noGrp="1"/>
          </p:cNvSpPr>
          <p:nvPr>
            <p:ph type="ftr" sz="quarter" idx="10"/>
          </p:nvPr>
        </p:nvSpPr>
        <p:spPr>
          <a:noFill/>
        </p:spPr>
        <p:txBody>
          <a:bodyPr/>
          <a:lstStyle/>
          <a:p>
            <a:r>
              <a:rPr lang="en-US" smtClean="0"/>
              <a:t>Orientation</a:t>
            </a:r>
          </a:p>
        </p:txBody>
      </p:sp>
      <p:sp>
        <p:nvSpPr>
          <p:cNvPr id="2052" name="Slide Number Placeholder 4"/>
          <p:cNvSpPr>
            <a:spLocks noGrp="1"/>
          </p:cNvSpPr>
          <p:nvPr>
            <p:ph type="sldNum" sz="quarter" idx="11"/>
          </p:nvPr>
        </p:nvSpPr>
        <p:spPr>
          <a:noFill/>
        </p:spPr>
        <p:txBody>
          <a:bodyPr/>
          <a:lstStyle/>
          <a:p>
            <a:fld id="{40AA08C3-F65C-4564-B75C-DF48400CC4E8}" type="slidenum">
              <a:rPr lang="en-US" smtClean="0"/>
              <a:pPr/>
              <a:t>2</a:t>
            </a:fld>
            <a:endParaRPr lang="en-US" smtClean="0"/>
          </a:p>
        </p:txBody>
      </p:sp>
      <p:sp>
        <p:nvSpPr>
          <p:cNvPr id="8197" name="Rectangle 5"/>
          <p:cNvSpPr>
            <a:spLocks noGrp="1" noChangeArrowheads="1"/>
          </p:cNvSpPr>
          <p:nvPr>
            <p:ph type="title"/>
          </p:nvPr>
        </p:nvSpPr>
        <p:spPr>
          <a:xfrm>
            <a:off x="990600" y="457200"/>
            <a:ext cx="8153400" cy="1143000"/>
          </a:xfrm>
        </p:spPr>
        <p:txBody>
          <a:bodyPr/>
          <a:lstStyle/>
          <a:p>
            <a:pPr eaLnBrk="1" hangingPunct="1">
              <a:defRPr/>
            </a:pPr>
            <a:r>
              <a:rPr lang="en-US" smtClean="0"/>
              <a:t>What is Mutual Self-Help Housing?</a:t>
            </a:r>
          </a:p>
        </p:txBody>
      </p:sp>
      <p:sp>
        <p:nvSpPr>
          <p:cNvPr id="8198" name="Rectangle 6"/>
          <p:cNvSpPr>
            <a:spLocks noGrp="1" noChangeArrowheads="1"/>
          </p:cNvSpPr>
          <p:nvPr>
            <p:ph type="body" idx="1"/>
          </p:nvPr>
        </p:nvSpPr>
        <p:spPr>
          <a:xfrm>
            <a:off x="1066800" y="2057400"/>
            <a:ext cx="7848600" cy="4495800"/>
          </a:xfrm>
        </p:spPr>
        <p:txBody>
          <a:bodyPr/>
          <a:lstStyle/>
          <a:p>
            <a:pPr eaLnBrk="1" hangingPunct="1">
              <a:spcBef>
                <a:spcPct val="40000"/>
              </a:spcBef>
            </a:pPr>
            <a:r>
              <a:rPr lang="en-US" sz="3600" b="1" smtClean="0"/>
              <a:t>A method for achieving homeownership</a:t>
            </a:r>
          </a:p>
          <a:p>
            <a:pPr eaLnBrk="1" hangingPunct="1">
              <a:spcBef>
                <a:spcPct val="40000"/>
              </a:spcBef>
            </a:pPr>
            <a:r>
              <a:rPr lang="en-US" sz="3600" b="1" smtClean="0"/>
              <a:t>Families working together</a:t>
            </a:r>
          </a:p>
          <a:p>
            <a:pPr eaLnBrk="1" hangingPunct="1">
              <a:spcBef>
                <a:spcPct val="40000"/>
              </a:spcBef>
            </a:pPr>
            <a:r>
              <a:rPr lang="en-US" sz="3600" b="1" smtClean="0"/>
              <a:t>Affordable homeownership loans</a:t>
            </a:r>
          </a:p>
          <a:p>
            <a:pPr eaLnBrk="1" hangingPunct="1">
              <a:spcBef>
                <a:spcPct val="40000"/>
              </a:spcBef>
            </a:pPr>
            <a:r>
              <a:rPr lang="en-US" sz="3600" b="1" smtClean="0"/>
              <a:t>A private non-profit or local government sponsor</a:t>
            </a:r>
          </a:p>
        </p:txBody>
      </p:sp>
      <p:graphicFrame>
        <p:nvGraphicFramePr>
          <p:cNvPr id="8200" name="Object 8"/>
          <p:cNvGraphicFramePr>
            <a:graphicFrameLocks noChangeAspect="1"/>
          </p:cNvGraphicFramePr>
          <p:nvPr/>
        </p:nvGraphicFramePr>
        <p:xfrm>
          <a:off x="6781800" y="1371600"/>
          <a:ext cx="1981200" cy="1781175"/>
        </p:xfrm>
        <a:graphic>
          <a:graphicData uri="http://schemas.openxmlformats.org/presentationml/2006/ole">
            <p:oleObj spid="_x0000_s2050" name="Clip" r:id="rId4" imgW="3858120" imgH="3468960" progId="">
              <p:embed/>
            </p:oleObj>
          </a:graphicData>
        </a:graphic>
      </p:graphicFrame>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dissolve">
                                      <p:cBhvr>
                                        <p:cTn id="7" dur="500"/>
                                        <p:tgtEl>
                                          <p:spTgt spid="820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198">
                                            <p:txEl>
                                              <p:pRg st="0" end="0"/>
                                            </p:txEl>
                                          </p:spTgt>
                                        </p:tgtEl>
                                        <p:attrNameLst>
                                          <p:attrName>style.visibility</p:attrName>
                                        </p:attrNameLst>
                                      </p:cBhvr>
                                      <p:to>
                                        <p:strVal val="visible"/>
                                      </p:to>
                                    </p:set>
                                    <p:animEffect transition="in" filter="slide(fromBottom)">
                                      <p:cBhvr>
                                        <p:cTn id="12" dur="500"/>
                                        <p:tgtEl>
                                          <p:spTgt spid="819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8198">
                                            <p:txEl>
                                              <p:pRg st="1" end="1"/>
                                            </p:txEl>
                                          </p:spTgt>
                                        </p:tgtEl>
                                        <p:attrNameLst>
                                          <p:attrName>style.visibility</p:attrName>
                                        </p:attrNameLst>
                                      </p:cBhvr>
                                      <p:to>
                                        <p:strVal val="visible"/>
                                      </p:to>
                                    </p:set>
                                    <p:animEffect transition="in" filter="slide(fromBottom)">
                                      <p:cBhvr>
                                        <p:cTn id="17" dur="500"/>
                                        <p:tgtEl>
                                          <p:spTgt spid="819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8198">
                                            <p:txEl>
                                              <p:pRg st="2" end="2"/>
                                            </p:txEl>
                                          </p:spTgt>
                                        </p:tgtEl>
                                        <p:attrNameLst>
                                          <p:attrName>style.visibility</p:attrName>
                                        </p:attrNameLst>
                                      </p:cBhvr>
                                      <p:to>
                                        <p:strVal val="visible"/>
                                      </p:to>
                                    </p:set>
                                    <p:animEffect transition="in" filter="slide(fromBottom)">
                                      <p:cBhvr>
                                        <p:cTn id="22" dur="500"/>
                                        <p:tgtEl>
                                          <p:spTgt spid="819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8198">
                                            <p:txEl>
                                              <p:pRg st="3" end="3"/>
                                            </p:txEl>
                                          </p:spTgt>
                                        </p:tgtEl>
                                        <p:attrNameLst>
                                          <p:attrName>style.visibility</p:attrName>
                                        </p:attrNameLst>
                                      </p:cBhvr>
                                      <p:to>
                                        <p:strVal val="visible"/>
                                      </p:to>
                                    </p:set>
                                    <p:animEffect transition="in" filter="slide(fromBottom)">
                                      <p:cBhvr>
                                        <p:cTn id="27" dur="500"/>
                                        <p:tgtEl>
                                          <p:spTgt spid="81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8003" name="Rectangle 3"/>
          <p:cNvSpPr>
            <a:spLocks noGrp="1" noChangeArrowheads="1"/>
          </p:cNvSpPr>
          <p:nvPr>
            <p:ph type="body" idx="1"/>
          </p:nvPr>
        </p:nvSpPr>
        <p:spPr>
          <a:xfrm>
            <a:off x="990600" y="1295400"/>
            <a:ext cx="7620000" cy="4953000"/>
          </a:xfrm>
        </p:spPr>
        <p:txBody>
          <a:bodyPr/>
          <a:lstStyle/>
          <a:p>
            <a:pPr eaLnBrk="1" hangingPunct="1"/>
            <a:r>
              <a:rPr lang="en-US" sz="3000" smtClean="0"/>
              <a:t>Average repairs should be in the $10,000 range</a:t>
            </a:r>
          </a:p>
          <a:p>
            <a:pPr eaLnBrk="1" hangingPunct="1"/>
            <a:r>
              <a:rPr lang="en-US" sz="3000" smtClean="0"/>
              <a:t>The homeowner will contribute a minimum of 125-150 hours family labor</a:t>
            </a:r>
          </a:p>
          <a:p>
            <a:pPr eaLnBrk="1" hangingPunct="1"/>
            <a:r>
              <a:rPr lang="en-US" sz="3000" smtClean="0"/>
              <a:t>Repairs will be completed by the new homeowner over an 8-9 week period</a:t>
            </a:r>
          </a:p>
          <a:p>
            <a:pPr eaLnBrk="1" hangingPunct="1"/>
            <a:r>
              <a:rPr lang="en-US" sz="3000" smtClean="0"/>
              <a:t>Technical Assistance provided by the Self-Help Construction Manager, Project Manager and administrative staff</a:t>
            </a:r>
          </a:p>
          <a:p>
            <a:pPr eaLnBrk="1" hangingPunct="1"/>
            <a:endParaRPr lang="en-US" sz="3000" b="1" smtClean="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Effect transition="in" filter="slide(fromBottom)">
                                      <p:cBhvr>
                                        <p:cTn id="7" dur="500"/>
                                        <p:tgtEl>
                                          <p:spTgt spid="1280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28003">
                                            <p:txEl>
                                              <p:pRg st="1" end="1"/>
                                            </p:txEl>
                                          </p:spTgt>
                                        </p:tgtEl>
                                        <p:attrNameLst>
                                          <p:attrName>style.visibility</p:attrName>
                                        </p:attrNameLst>
                                      </p:cBhvr>
                                      <p:to>
                                        <p:strVal val="visible"/>
                                      </p:to>
                                    </p:set>
                                    <p:animEffect transition="in" filter="slide(fromBottom)">
                                      <p:cBhvr>
                                        <p:cTn id="12" dur="500"/>
                                        <p:tgtEl>
                                          <p:spTgt spid="1280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28003">
                                            <p:txEl>
                                              <p:pRg st="2" end="2"/>
                                            </p:txEl>
                                          </p:spTgt>
                                        </p:tgtEl>
                                        <p:attrNameLst>
                                          <p:attrName>style.visibility</p:attrName>
                                        </p:attrNameLst>
                                      </p:cBhvr>
                                      <p:to>
                                        <p:strVal val="visible"/>
                                      </p:to>
                                    </p:set>
                                    <p:animEffect transition="in" filter="slide(fromBottom)">
                                      <p:cBhvr>
                                        <p:cTn id="17" dur="500"/>
                                        <p:tgtEl>
                                          <p:spTgt spid="1280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28003">
                                            <p:txEl>
                                              <p:pRg st="3" end="3"/>
                                            </p:txEl>
                                          </p:spTgt>
                                        </p:tgtEl>
                                        <p:attrNameLst>
                                          <p:attrName>style.visibility</p:attrName>
                                        </p:attrNameLst>
                                      </p:cBhvr>
                                      <p:to>
                                        <p:strVal val="visible"/>
                                      </p:to>
                                    </p:set>
                                    <p:animEffect transition="in" filter="slide(fromBottom)">
                                      <p:cBhvr>
                                        <p:cTn id="22" dur="500"/>
                                        <p:tgtEl>
                                          <p:spTgt spid="1280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body" idx="1"/>
          </p:nvPr>
        </p:nvSpPr>
        <p:spPr>
          <a:xfrm>
            <a:off x="990600" y="1066800"/>
            <a:ext cx="7620000" cy="5181600"/>
          </a:xfrm>
        </p:spPr>
        <p:txBody>
          <a:bodyPr/>
          <a:lstStyle/>
          <a:p>
            <a:pPr eaLnBrk="1" hangingPunct="1">
              <a:lnSpc>
                <a:spcPct val="90000"/>
              </a:lnSpc>
            </a:pPr>
            <a:r>
              <a:rPr lang="en-US" sz="2600" b="1" smtClean="0"/>
              <a:t>How do you know if there is a need for a Self-Help Purchase/Repair Program:</a:t>
            </a:r>
          </a:p>
          <a:p>
            <a:pPr lvl="1" eaLnBrk="1" hangingPunct="1">
              <a:lnSpc>
                <a:spcPct val="90000"/>
              </a:lnSpc>
            </a:pPr>
            <a:r>
              <a:rPr lang="en-US" sz="2400" b="1" smtClean="0"/>
              <a:t>A higher number of quality, lower-cost existing homes on the market</a:t>
            </a:r>
          </a:p>
          <a:p>
            <a:pPr lvl="1" eaLnBrk="1" hangingPunct="1">
              <a:lnSpc>
                <a:spcPct val="90000"/>
              </a:lnSpc>
            </a:pPr>
            <a:r>
              <a:rPr lang="en-US" sz="2400" b="1" smtClean="0"/>
              <a:t>Much lower mortgage amounts are needed vs new construction</a:t>
            </a:r>
          </a:p>
          <a:p>
            <a:pPr eaLnBrk="1" hangingPunct="1">
              <a:lnSpc>
                <a:spcPct val="90000"/>
              </a:lnSpc>
            </a:pPr>
            <a:r>
              <a:rPr lang="en-US" sz="2600" b="1" smtClean="0"/>
              <a:t>Local banks and Realtors will refer clients</a:t>
            </a:r>
          </a:p>
          <a:p>
            <a:pPr eaLnBrk="1" hangingPunct="1">
              <a:lnSpc>
                <a:spcPct val="90000"/>
              </a:lnSpc>
            </a:pPr>
            <a:r>
              <a:rPr lang="en-US" sz="2600" b="1" smtClean="0"/>
              <a:t>Less family labor hours are needed</a:t>
            </a:r>
          </a:p>
          <a:p>
            <a:pPr eaLnBrk="1" hangingPunct="1">
              <a:lnSpc>
                <a:spcPct val="90000"/>
              </a:lnSpc>
            </a:pPr>
            <a:r>
              <a:rPr lang="en-US" sz="2600" b="1" smtClean="0"/>
              <a:t>Purchasing lower-cost existing homes should result in increased market values</a:t>
            </a:r>
          </a:p>
          <a:p>
            <a:pPr eaLnBrk="1" hangingPunct="1">
              <a:lnSpc>
                <a:spcPct val="90000"/>
              </a:lnSpc>
            </a:pPr>
            <a:r>
              <a:rPr lang="en-US" sz="2600" b="1" smtClean="0"/>
              <a:t>Energy-saving repairs/components will put more sub-contractors to work, and open-up possible tax credits for the homebuyers</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5410">
                                            <p:txEl>
                                              <p:pRg st="0" end="0"/>
                                            </p:txEl>
                                          </p:spTgt>
                                        </p:tgtEl>
                                        <p:attrNameLst>
                                          <p:attrName>style.visibility</p:attrName>
                                        </p:attrNameLst>
                                      </p:cBhvr>
                                      <p:to>
                                        <p:strVal val="visible"/>
                                      </p:to>
                                    </p:set>
                                    <p:animEffect transition="in" filter="slide(fromBottom)">
                                      <p:cBhvr>
                                        <p:cTn id="7" dur="500"/>
                                        <p:tgtEl>
                                          <p:spTgt spid="145410">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45410">
                                            <p:txEl>
                                              <p:pRg st="1" end="1"/>
                                            </p:txEl>
                                          </p:spTgt>
                                        </p:tgtEl>
                                        <p:attrNameLst>
                                          <p:attrName>style.visibility</p:attrName>
                                        </p:attrNameLst>
                                      </p:cBhvr>
                                      <p:to>
                                        <p:strVal val="visible"/>
                                      </p:to>
                                    </p:set>
                                    <p:animEffect transition="in" filter="slide(fromBottom)">
                                      <p:cBhvr>
                                        <p:cTn id="10" dur="500"/>
                                        <p:tgtEl>
                                          <p:spTgt spid="1454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45410">
                                            <p:txEl>
                                              <p:pRg st="2" end="2"/>
                                            </p:txEl>
                                          </p:spTgt>
                                        </p:tgtEl>
                                        <p:attrNameLst>
                                          <p:attrName>style.visibility</p:attrName>
                                        </p:attrNameLst>
                                      </p:cBhvr>
                                      <p:to>
                                        <p:strVal val="visible"/>
                                      </p:to>
                                    </p:set>
                                    <p:animEffect transition="in" filter="slide(fromBottom)">
                                      <p:cBhvr>
                                        <p:cTn id="15" dur="500"/>
                                        <p:tgtEl>
                                          <p:spTgt spid="14541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45410">
                                            <p:txEl>
                                              <p:pRg st="3" end="3"/>
                                            </p:txEl>
                                          </p:spTgt>
                                        </p:tgtEl>
                                        <p:attrNameLst>
                                          <p:attrName>style.visibility</p:attrName>
                                        </p:attrNameLst>
                                      </p:cBhvr>
                                      <p:to>
                                        <p:strVal val="visible"/>
                                      </p:to>
                                    </p:set>
                                    <p:animEffect transition="in" filter="slide(fromBottom)">
                                      <p:cBhvr>
                                        <p:cTn id="20" dur="500"/>
                                        <p:tgtEl>
                                          <p:spTgt spid="14541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45410">
                                            <p:txEl>
                                              <p:pRg st="4" end="4"/>
                                            </p:txEl>
                                          </p:spTgt>
                                        </p:tgtEl>
                                        <p:attrNameLst>
                                          <p:attrName>style.visibility</p:attrName>
                                        </p:attrNameLst>
                                      </p:cBhvr>
                                      <p:to>
                                        <p:strVal val="visible"/>
                                      </p:to>
                                    </p:set>
                                    <p:animEffect transition="in" filter="slide(fromBottom)">
                                      <p:cBhvr>
                                        <p:cTn id="25" dur="500"/>
                                        <p:tgtEl>
                                          <p:spTgt spid="145410">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45410">
                                            <p:txEl>
                                              <p:pRg st="5" end="5"/>
                                            </p:txEl>
                                          </p:spTgt>
                                        </p:tgtEl>
                                        <p:attrNameLst>
                                          <p:attrName>style.visibility</p:attrName>
                                        </p:attrNameLst>
                                      </p:cBhvr>
                                      <p:to>
                                        <p:strVal val="visible"/>
                                      </p:to>
                                    </p:set>
                                    <p:animEffect transition="in" filter="slide(fromBottom)">
                                      <p:cBhvr>
                                        <p:cTn id="30" dur="500"/>
                                        <p:tgtEl>
                                          <p:spTgt spid="145410">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45410">
                                            <p:txEl>
                                              <p:pRg st="6" end="6"/>
                                            </p:txEl>
                                          </p:spTgt>
                                        </p:tgtEl>
                                        <p:attrNameLst>
                                          <p:attrName>style.visibility</p:attrName>
                                        </p:attrNameLst>
                                      </p:cBhvr>
                                      <p:to>
                                        <p:strVal val="visible"/>
                                      </p:to>
                                    </p:set>
                                    <p:animEffect transition="in" filter="slide(fromBottom)">
                                      <p:cBhvr>
                                        <p:cTn id="35" dur="500"/>
                                        <p:tgtEl>
                                          <p:spTgt spid="1454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6434" name="Rectangle 2"/>
          <p:cNvSpPr>
            <a:spLocks noGrp="1" noChangeArrowheads="1"/>
          </p:cNvSpPr>
          <p:nvPr>
            <p:ph type="body" idx="1"/>
          </p:nvPr>
        </p:nvSpPr>
        <p:spPr>
          <a:xfrm>
            <a:off x="1066800" y="685800"/>
            <a:ext cx="7620000" cy="5943600"/>
          </a:xfrm>
        </p:spPr>
        <p:txBody>
          <a:bodyPr/>
          <a:lstStyle/>
          <a:p>
            <a:pPr marL="0" indent="0" eaLnBrk="1" hangingPunct="1">
              <a:lnSpc>
                <a:spcPct val="80000"/>
              </a:lnSpc>
            </a:pPr>
            <a:r>
              <a:rPr lang="en-US" sz="2400" b="1" smtClean="0"/>
              <a:t>  Repairs </a:t>
            </a:r>
            <a:r>
              <a:rPr lang="en-US" sz="2100" b="1" smtClean="0"/>
              <a:t>- Each home will be inspected on an individual basis with repairs that will vary</a:t>
            </a:r>
          </a:p>
          <a:p>
            <a:pPr marL="0" indent="0" eaLnBrk="1" hangingPunct="1">
              <a:lnSpc>
                <a:spcPct val="80000"/>
              </a:lnSpc>
            </a:pPr>
            <a:r>
              <a:rPr lang="en-US" sz="2100" b="1" smtClean="0"/>
              <a:t>  Seek homes built post January 1, 1998, that are structurally sound, but need improvements, that may include:</a:t>
            </a:r>
          </a:p>
          <a:p>
            <a:pPr marL="400050" lvl="1" indent="0" eaLnBrk="1" hangingPunct="1">
              <a:lnSpc>
                <a:spcPct val="80000"/>
              </a:lnSpc>
            </a:pPr>
            <a:r>
              <a:rPr lang="en-US" sz="1900" b="1" smtClean="0"/>
              <a:t>    Energy-rated furnace </a:t>
            </a:r>
          </a:p>
          <a:p>
            <a:pPr marL="400050" lvl="1" indent="0" eaLnBrk="1" hangingPunct="1">
              <a:lnSpc>
                <a:spcPct val="80000"/>
              </a:lnSpc>
            </a:pPr>
            <a:r>
              <a:rPr lang="en-US" sz="1900" b="1" smtClean="0"/>
              <a:t>    Duct cleaning and wrapping</a:t>
            </a:r>
          </a:p>
          <a:p>
            <a:pPr marL="400050" lvl="1" indent="0" eaLnBrk="1" hangingPunct="1">
              <a:lnSpc>
                <a:spcPct val="80000"/>
              </a:lnSpc>
            </a:pPr>
            <a:r>
              <a:rPr lang="en-US" sz="1900" b="1" smtClean="0"/>
              <a:t>    Electrical</a:t>
            </a:r>
          </a:p>
          <a:p>
            <a:pPr marL="400050" lvl="1" indent="0" eaLnBrk="1" hangingPunct="1">
              <a:lnSpc>
                <a:spcPct val="80000"/>
              </a:lnSpc>
            </a:pPr>
            <a:r>
              <a:rPr lang="en-US" sz="1900" b="1" smtClean="0"/>
              <a:t>    Plumbing</a:t>
            </a:r>
          </a:p>
          <a:p>
            <a:pPr marL="400050" lvl="1" indent="0" eaLnBrk="1" hangingPunct="1">
              <a:lnSpc>
                <a:spcPct val="80000"/>
              </a:lnSpc>
            </a:pPr>
            <a:r>
              <a:rPr lang="en-US" sz="1900" b="1" smtClean="0"/>
              <a:t>    Energy-rated water heater or on-demand</a:t>
            </a:r>
          </a:p>
          <a:p>
            <a:pPr marL="400050" lvl="1" indent="0" eaLnBrk="1" hangingPunct="1">
              <a:lnSpc>
                <a:spcPct val="80000"/>
              </a:lnSpc>
            </a:pPr>
            <a:r>
              <a:rPr lang="en-US" sz="1900" b="1" smtClean="0"/>
              <a:t>    Stools, sinks and faucets</a:t>
            </a:r>
          </a:p>
          <a:p>
            <a:pPr marL="400050" lvl="1" indent="0" eaLnBrk="1" hangingPunct="1">
              <a:lnSpc>
                <a:spcPct val="80000"/>
              </a:lnSpc>
            </a:pPr>
            <a:r>
              <a:rPr lang="en-US" sz="1900" b="1" smtClean="0"/>
              <a:t>    Roof replacement</a:t>
            </a:r>
          </a:p>
          <a:p>
            <a:pPr marL="400050" lvl="1" indent="0" eaLnBrk="1" hangingPunct="1">
              <a:lnSpc>
                <a:spcPct val="80000"/>
              </a:lnSpc>
            </a:pPr>
            <a:r>
              <a:rPr lang="en-US" sz="1900" b="1" smtClean="0"/>
              <a:t>    Exterior and/or interior paint</a:t>
            </a:r>
          </a:p>
          <a:p>
            <a:pPr marL="400050" lvl="1" indent="0" eaLnBrk="1" hangingPunct="1">
              <a:lnSpc>
                <a:spcPct val="80000"/>
              </a:lnSpc>
            </a:pPr>
            <a:r>
              <a:rPr lang="en-US" sz="1900" b="1" smtClean="0"/>
              <a:t>    Floor covering</a:t>
            </a:r>
          </a:p>
          <a:p>
            <a:pPr marL="400050" lvl="1" indent="0" eaLnBrk="1" hangingPunct="1">
              <a:lnSpc>
                <a:spcPct val="80000"/>
              </a:lnSpc>
            </a:pPr>
            <a:r>
              <a:rPr lang="en-US" sz="1900" b="1" smtClean="0"/>
              <a:t>    Windows</a:t>
            </a:r>
          </a:p>
          <a:p>
            <a:pPr marL="400050" lvl="1" indent="0" eaLnBrk="1" hangingPunct="1">
              <a:lnSpc>
                <a:spcPct val="80000"/>
              </a:lnSpc>
            </a:pPr>
            <a:r>
              <a:rPr lang="en-US" sz="1900" b="1" smtClean="0"/>
              <a:t>    Insulation</a:t>
            </a:r>
          </a:p>
          <a:p>
            <a:pPr marL="400050" lvl="1" indent="0" eaLnBrk="1" hangingPunct="1">
              <a:lnSpc>
                <a:spcPct val="80000"/>
              </a:lnSpc>
            </a:pPr>
            <a:r>
              <a:rPr lang="en-US" sz="1900" b="1" smtClean="0"/>
              <a:t>    Fill dirt</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6434">
                                            <p:txEl>
                                              <p:pRg st="0" end="0"/>
                                            </p:txEl>
                                          </p:spTgt>
                                        </p:tgtEl>
                                        <p:attrNameLst>
                                          <p:attrName>style.visibility</p:attrName>
                                        </p:attrNameLst>
                                      </p:cBhvr>
                                      <p:to>
                                        <p:strVal val="visible"/>
                                      </p:to>
                                    </p:set>
                                    <p:animEffect transition="in" filter="slide(fromBottom)">
                                      <p:cBhvr>
                                        <p:cTn id="7" dur="500"/>
                                        <p:tgtEl>
                                          <p:spTgt spid="146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46434">
                                            <p:txEl>
                                              <p:pRg st="1" end="1"/>
                                            </p:txEl>
                                          </p:spTgt>
                                        </p:tgtEl>
                                        <p:attrNameLst>
                                          <p:attrName>style.visibility</p:attrName>
                                        </p:attrNameLst>
                                      </p:cBhvr>
                                      <p:to>
                                        <p:strVal val="visible"/>
                                      </p:to>
                                    </p:set>
                                    <p:animEffect transition="in" filter="slide(fromBottom)">
                                      <p:cBhvr>
                                        <p:cTn id="12" dur="500"/>
                                        <p:tgtEl>
                                          <p:spTgt spid="146434">
                                            <p:txEl>
                                              <p:pRg st="1" end="1"/>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46434">
                                            <p:txEl>
                                              <p:pRg st="2" end="2"/>
                                            </p:txEl>
                                          </p:spTgt>
                                        </p:tgtEl>
                                        <p:attrNameLst>
                                          <p:attrName>style.visibility</p:attrName>
                                        </p:attrNameLst>
                                      </p:cBhvr>
                                      <p:to>
                                        <p:strVal val="visible"/>
                                      </p:to>
                                    </p:set>
                                    <p:animEffect transition="in" filter="slide(fromBottom)">
                                      <p:cBhvr>
                                        <p:cTn id="15" dur="500"/>
                                        <p:tgtEl>
                                          <p:spTgt spid="146434">
                                            <p:txEl>
                                              <p:pRg st="2" end="2"/>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46434">
                                            <p:txEl>
                                              <p:pRg st="3" end="3"/>
                                            </p:txEl>
                                          </p:spTgt>
                                        </p:tgtEl>
                                        <p:attrNameLst>
                                          <p:attrName>style.visibility</p:attrName>
                                        </p:attrNameLst>
                                      </p:cBhvr>
                                      <p:to>
                                        <p:strVal val="visible"/>
                                      </p:to>
                                    </p:set>
                                    <p:animEffect transition="in" filter="slide(fromBottom)">
                                      <p:cBhvr>
                                        <p:cTn id="18" dur="500"/>
                                        <p:tgtEl>
                                          <p:spTgt spid="146434">
                                            <p:txEl>
                                              <p:pRg st="3" end="3"/>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46434">
                                            <p:txEl>
                                              <p:pRg st="4" end="4"/>
                                            </p:txEl>
                                          </p:spTgt>
                                        </p:tgtEl>
                                        <p:attrNameLst>
                                          <p:attrName>style.visibility</p:attrName>
                                        </p:attrNameLst>
                                      </p:cBhvr>
                                      <p:to>
                                        <p:strVal val="visible"/>
                                      </p:to>
                                    </p:set>
                                    <p:animEffect transition="in" filter="slide(fromBottom)">
                                      <p:cBhvr>
                                        <p:cTn id="21" dur="500"/>
                                        <p:tgtEl>
                                          <p:spTgt spid="146434">
                                            <p:txEl>
                                              <p:pRg st="4" end="4"/>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146434">
                                            <p:txEl>
                                              <p:pRg st="5" end="5"/>
                                            </p:txEl>
                                          </p:spTgt>
                                        </p:tgtEl>
                                        <p:attrNameLst>
                                          <p:attrName>style.visibility</p:attrName>
                                        </p:attrNameLst>
                                      </p:cBhvr>
                                      <p:to>
                                        <p:strVal val="visible"/>
                                      </p:to>
                                    </p:set>
                                    <p:animEffect transition="in" filter="slide(fromBottom)">
                                      <p:cBhvr>
                                        <p:cTn id="24" dur="500"/>
                                        <p:tgtEl>
                                          <p:spTgt spid="146434">
                                            <p:txEl>
                                              <p:pRg st="5" end="5"/>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46434">
                                            <p:txEl>
                                              <p:pRg st="6" end="6"/>
                                            </p:txEl>
                                          </p:spTgt>
                                        </p:tgtEl>
                                        <p:attrNameLst>
                                          <p:attrName>style.visibility</p:attrName>
                                        </p:attrNameLst>
                                      </p:cBhvr>
                                      <p:to>
                                        <p:strVal val="visible"/>
                                      </p:to>
                                    </p:set>
                                    <p:animEffect transition="in" filter="slide(fromBottom)">
                                      <p:cBhvr>
                                        <p:cTn id="27" dur="500"/>
                                        <p:tgtEl>
                                          <p:spTgt spid="146434">
                                            <p:txEl>
                                              <p:pRg st="6" end="6"/>
                                            </p:txEl>
                                          </p:spTgt>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46434">
                                            <p:txEl>
                                              <p:pRg st="7" end="7"/>
                                            </p:txEl>
                                          </p:spTgt>
                                        </p:tgtEl>
                                        <p:attrNameLst>
                                          <p:attrName>style.visibility</p:attrName>
                                        </p:attrNameLst>
                                      </p:cBhvr>
                                      <p:to>
                                        <p:strVal val="visible"/>
                                      </p:to>
                                    </p:set>
                                    <p:animEffect transition="in" filter="slide(fromBottom)">
                                      <p:cBhvr>
                                        <p:cTn id="30" dur="500"/>
                                        <p:tgtEl>
                                          <p:spTgt spid="146434">
                                            <p:txEl>
                                              <p:pRg st="7" end="7"/>
                                            </p:txEl>
                                          </p:spTgt>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46434">
                                            <p:txEl>
                                              <p:pRg st="8" end="8"/>
                                            </p:txEl>
                                          </p:spTgt>
                                        </p:tgtEl>
                                        <p:attrNameLst>
                                          <p:attrName>style.visibility</p:attrName>
                                        </p:attrNameLst>
                                      </p:cBhvr>
                                      <p:to>
                                        <p:strVal val="visible"/>
                                      </p:to>
                                    </p:set>
                                    <p:animEffect transition="in" filter="slide(fromBottom)">
                                      <p:cBhvr>
                                        <p:cTn id="33" dur="500"/>
                                        <p:tgtEl>
                                          <p:spTgt spid="146434">
                                            <p:txEl>
                                              <p:pRg st="8" end="8"/>
                                            </p:txEl>
                                          </p:spTgt>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146434">
                                            <p:txEl>
                                              <p:pRg st="9" end="9"/>
                                            </p:txEl>
                                          </p:spTgt>
                                        </p:tgtEl>
                                        <p:attrNameLst>
                                          <p:attrName>style.visibility</p:attrName>
                                        </p:attrNameLst>
                                      </p:cBhvr>
                                      <p:to>
                                        <p:strVal val="visible"/>
                                      </p:to>
                                    </p:set>
                                    <p:animEffect transition="in" filter="slide(fromBottom)">
                                      <p:cBhvr>
                                        <p:cTn id="36" dur="500"/>
                                        <p:tgtEl>
                                          <p:spTgt spid="146434">
                                            <p:txEl>
                                              <p:pRg st="9" end="9"/>
                                            </p:txEl>
                                          </p:spTgt>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146434">
                                            <p:txEl>
                                              <p:pRg st="10" end="10"/>
                                            </p:txEl>
                                          </p:spTgt>
                                        </p:tgtEl>
                                        <p:attrNameLst>
                                          <p:attrName>style.visibility</p:attrName>
                                        </p:attrNameLst>
                                      </p:cBhvr>
                                      <p:to>
                                        <p:strVal val="visible"/>
                                      </p:to>
                                    </p:set>
                                    <p:animEffect transition="in" filter="slide(fromBottom)">
                                      <p:cBhvr>
                                        <p:cTn id="39" dur="500"/>
                                        <p:tgtEl>
                                          <p:spTgt spid="146434">
                                            <p:txEl>
                                              <p:pRg st="10" end="10"/>
                                            </p:txEl>
                                          </p:spTgt>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146434">
                                            <p:txEl>
                                              <p:pRg st="11" end="11"/>
                                            </p:txEl>
                                          </p:spTgt>
                                        </p:tgtEl>
                                        <p:attrNameLst>
                                          <p:attrName>style.visibility</p:attrName>
                                        </p:attrNameLst>
                                      </p:cBhvr>
                                      <p:to>
                                        <p:strVal val="visible"/>
                                      </p:to>
                                    </p:set>
                                    <p:animEffect transition="in" filter="slide(fromBottom)">
                                      <p:cBhvr>
                                        <p:cTn id="42" dur="500"/>
                                        <p:tgtEl>
                                          <p:spTgt spid="146434">
                                            <p:txEl>
                                              <p:pRg st="11" end="11"/>
                                            </p:txEl>
                                          </p:spTgt>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146434">
                                            <p:txEl>
                                              <p:pRg st="12" end="12"/>
                                            </p:txEl>
                                          </p:spTgt>
                                        </p:tgtEl>
                                        <p:attrNameLst>
                                          <p:attrName>style.visibility</p:attrName>
                                        </p:attrNameLst>
                                      </p:cBhvr>
                                      <p:to>
                                        <p:strVal val="visible"/>
                                      </p:to>
                                    </p:set>
                                    <p:animEffect transition="in" filter="slide(fromBottom)">
                                      <p:cBhvr>
                                        <p:cTn id="45" dur="500"/>
                                        <p:tgtEl>
                                          <p:spTgt spid="146434">
                                            <p:txEl>
                                              <p:pRg st="12" end="12"/>
                                            </p:txEl>
                                          </p:spTgt>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146434">
                                            <p:txEl>
                                              <p:pRg st="13" end="13"/>
                                            </p:txEl>
                                          </p:spTgt>
                                        </p:tgtEl>
                                        <p:attrNameLst>
                                          <p:attrName>style.visibility</p:attrName>
                                        </p:attrNameLst>
                                      </p:cBhvr>
                                      <p:to>
                                        <p:strVal val="visible"/>
                                      </p:to>
                                    </p:set>
                                    <p:animEffect transition="in" filter="slide(fromBottom)">
                                      <p:cBhvr>
                                        <p:cTn id="48" dur="500"/>
                                        <p:tgtEl>
                                          <p:spTgt spid="14643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noFill/>
        </p:spPr>
        <p:txBody>
          <a:bodyPr/>
          <a:lstStyle/>
          <a:p>
            <a:r>
              <a:rPr lang="en-US" smtClean="0"/>
              <a:t>Orientation</a:t>
            </a:r>
          </a:p>
        </p:txBody>
      </p:sp>
      <p:sp>
        <p:nvSpPr>
          <p:cNvPr id="27651" name="Slide Number Placeholder 4"/>
          <p:cNvSpPr>
            <a:spLocks noGrp="1"/>
          </p:cNvSpPr>
          <p:nvPr>
            <p:ph type="sldNum" sz="quarter" idx="11"/>
          </p:nvPr>
        </p:nvSpPr>
        <p:spPr>
          <a:noFill/>
        </p:spPr>
        <p:txBody>
          <a:bodyPr/>
          <a:lstStyle/>
          <a:p>
            <a:fld id="{AAB007C1-2ADF-4A5C-AF3C-AB8E0A2FE487}" type="slidenum">
              <a:rPr lang="en-US" smtClean="0"/>
              <a:pPr/>
              <a:t>23</a:t>
            </a:fld>
            <a:endParaRPr lang="en-US" smtClean="0"/>
          </a:p>
        </p:txBody>
      </p:sp>
      <p:sp>
        <p:nvSpPr>
          <p:cNvPr id="92162" name="Rectangle 2"/>
          <p:cNvSpPr>
            <a:spLocks noGrp="1" noChangeArrowheads="1"/>
          </p:cNvSpPr>
          <p:nvPr>
            <p:ph type="title"/>
          </p:nvPr>
        </p:nvSpPr>
        <p:spPr/>
        <p:txBody>
          <a:bodyPr/>
          <a:lstStyle/>
          <a:p>
            <a:pPr eaLnBrk="1" hangingPunct="1">
              <a:defRPr/>
            </a:pPr>
            <a:r>
              <a:rPr lang="en-US" smtClean="0"/>
              <a:t>Application Steps</a:t>
            </a:r>
          </a:p>
        </p:txBody>
      </p:sp>
      <p:sp>
        <p:nvSpPr>
          <p:cNvPr id="92163" name="Rectangle 3"/>
          <p:cNvSpPr>
            <a:spLocks noGrp="1" noChangeArrowheads="1"/>
          </p:cNvSpPr>
          <p:nvPr>
            <p:ph type="body" idx="1"/>
          </p:nvPr>
        </p:nvSpPr>
        <p:spPr>
          <a:xfrm>
            <a:off x="1066800" y="1981200"/>
            <a:ext cx="8077200" cy="2438400"/>
          </a:xfrm>
        </p:spPr>
        <p:txBody>
          <a:bodyPr/>
          <a:lstStyle/>
          <a:p>
            <a:pPr eaLnBrk="1" hangingPunct="1">
              <a:spcBef>
                <a:spcPct val="40000"/>
              </a:spcBef>
            </a:pPr>
            <a:r>
              <a:rPr lang="en-US" sz="3000" b="1" smtClean="0"/>
              <a:t>Pre-Application</a:t>
            </a:r>
          </a:p>
          <a:p>
            <a:pPr lvl="1" eaLnBrk="1" hangingPunct="1">
              <a:spcBef>
                <a:spcPct val="40000"/>
              </a:spcBef>
            </a:pPr>
            <a:r>
              <a:rPr lang="en-US" sz="2800" b="1" smtClean="0"/>
              <a:t>Proof of interested families</a:t>
            </a:r>
          </a:p>
          <a:p>
            <a:pPr lvl="1" eaLnBrk="1" hangingPunct="1">
              <a:spcBef>
                <a:spcPct val="40000"/>
              </a:spcBef>
            </a:pPr>
            <a:r>
              <a:rPr lang="en-US" sz="2800" b="1" smtClean="0"/>
              <a:t>Available, affordable land</a:t>
            </a:r>
          </a:p>
          <a:p>
            <a:pPr lvl="1" eaLnBrk="1" hangingPunct="1">
              <a:spcBef>
                <a:spcPct val="40000"/>
              </a:spcBef>
            </a:pPr>
            <a:r>
              <a:rPr lang="en-US" sz="2800" b="1" smtClean="0"/>
              <a:t>Organizational feasibility</a:t>
            </a:r>
            <a:endParaRPr lang="en-US" sz="3400" b="1" smtClean="0"/>
          </a:p>
        </p:txBody>
      </p:sp>
      <p:pic>
        <p:nvPicPr>
          <p:cNvPr id="92164" name="Picture 4" descr="bd06970_"/>
          <p:cNvPicPr>
            <a:picLocks noChangeAspect="1" noChangeArrowheads="1"/>
          </p:cNvPicPr>
          <p:nvPr/>
        </p:nvPicPr>
        <p:blipFill>
          <a:blip r:embed="rId2" cstate="print"/>
          <a:srcRect/>
          <a:stretch>
            <a:fillRect/>
          </a:stretch>
        </p:blipFill>
        <p:spPr bwMode="auto">
          <a:xfrm>
            <a:off x="3733800" y="4495800"/>
            <a:ext cx="1819275" cy="1749425"/>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randombar(horizontal)">
                                      <p:cBhvr>
                                        <p:cTn id="7" dur="500"/>
                                        <p:tgtEl>
                                          <p:spTgt spid="92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2163">
                                            <p:txEl>
                                              <p:pRg st="1" end="1"/>
                                            </p:txEl>
                                          </p:spTgt>
                                        </p:tgtEl>
                                        <p:attrNameLst>
                                          <p:attrName>style.visibility</p:attrName>
                                        </p:attrNameLst>
                                      </p:cBhvr>
                                      <p:to>
                                        <p:strVal val="visible"/>
                                      </p:to>
                                    </p:set>
                                    <p:animEffect transition="in" filter="randombar(horizontal)">
                                      <p:cBhvr>
                                        <p:cTn id="12" dur="500"/>
                                        <p:tgtEl>
                                          <p:spTgt spid="92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2163">
                                            <p:txEl>
                                              <p:pRg st="2" end="2"/>
                                            </p:txEl>
                                          </p:spTgt>
                                        </p:tgtEl>
                                        <p:attrNameLst>
                                          <p:attrName>style.visibility</p:attrName>
                                        </p:attrNameLst>
                                      </p:cBhvr>
                                      <p:to>
                                        <p:strVal val="visible"/>
                                      </p:to>
                                    </p:set>
                                    <p:animEffect transition="in" filter="randombar(horizontal)">
                                      <p:cBhvr>
                                        <p:cTn id="17" dur="500"/>
                                        <p:tgtEl>
                                          <p:spTgt spid="921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2163">
                                            <p:txEl>
                                              <p:pRg st="3" end="3"/>
                                            </p:txEl>
                                          </p:spTgt>
                                        </p:tgtEl>
                                        <p:attrNameLst>
                                          <p:attrName>style.visibility</p:attrName>
                                        </p:attrNameLst>
                                      </p:cBhvr>
                                      <p:to>
                                        <p:strVal val="visible"/>
                                      </p:to>
                                    </p:set>
                                    <p:animEffect transition="in" filter="randombar(horizontal)">
                                      <p:cBhvr>
                                        <p:cTn id="22" dur="500"/>
                                        <p:tgtEl>
                                          <p:spTgt spid="92163">
                                            <p:txEl>
                                              <p:pRg st="3" end="3"/>
                                            </p:txEl>
                                          </p:spTgt>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92164"/>
                                        </p:tgtEl>
                                        <p:attrNameLst>
                                          <p:attrName>style.visibility</p:attrName>
                                        </p:attrNameLst>
                                      </p:cBhvr>
                                      <p:to>
                                        <p:strVal val="visible"/>
                                      </p:to>
                                    </p:set>
                                    <p:animEffect transition="in" filter="dissolve">
                                      <p:cBhvr>
                                        <p:cTn id="26" dur="500"/>
                                        <p:tgtEl>
                                          <p:spTgt spid="92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1066800" y="838200"/>
            <a:ext cx="7924800" cy="5330825"/>
          </a:xfrm>
          <a:prstGeom prst="rect">
            <a:avLst/>
          </a:prstGeom>
          <a:noFill/>
          <a:ln w="9525">
            <a:noFill/>
            <a:miter lim="800000"/>
            <a:headEnd/>
            <a:tailEnd/>
          </a:ln>
        </p:spPr>
        <p:txBody>
          <a:bodyPr>
            <a:spAutoFit/>
          </a:bodyPr>
          <a:lstStyle/>
          <a:p>
            <a:pPr>
              <a:lnSpc>
                <a:spcPct val="90000"/>
              </a:lnSpc>
              <a:spcBef>
                <a:spcPct val="50000"/>
              </a:spcBef>
              <a:buClr>
                <a:schemeClr val="tx2"/>
              </a:buClr>
              <a:buSzPct val="90000"/>
              <a:buFont typeface="Wingdings" pitchFamily="2" charset="2"/>
              <a:buChar char="n"/>
            </a:pPr>
            <a:r>
              <a:rPr lang="en-US" sz="3000">
                <a:solidFill>
                  <a:schemeClr val="tx1"/>
                </a:solidFill>
              </a:rPr>
              <a:t> Final Application </a:t>
            </a:r>
          </a:p>
          <a:p>
            <a:pPr lvl="1">
              <a:spcBef>
                <a:spcPct val="30000"/>
              </a:spcBef>
              <a:buClr>
                <a:schemeClr val="tx2"/>
              </a:buClr>
              <a:buFontTx/>
              <a:buChar char="–"/>
            </a:pPr>
            <a:r>
              <a:rPr lang="en-US" sz="2800">
                <a:solidFill>
                  <a:schemeClr val="tx1"/>
                </a:solidFill>
              </a:rPr>
              <a:t>Families 502 eligible</a:t>
            </a:r>
          </a:p>
          <a:p>
            <a:pPr lvl="1">
              <a:spcBef>
                <a:spcPct val="30000"/>
              </a:spcBef>
              <a:buClr>
                <a:schemeClr val="tx2"/>
              </a:buClr>
              <a:buFontTx/>
              <a:buChar char="–"/>
            </a:pPr>
            <a:r>
              <a:rPr lang="en-US" sz="2800">
                <a:solidFill>
                  <a:schemeClr val="tx1"/>
                </a:solidFill>
              </a:rPr>
              <a:t>Land secured</a:t>
            </a:r>
          </a:p>
          <a:p>
            <a:pPr lvl="1">
              <a:spcBef>
                <a:spcPct val="30000"/>
              </a:spcBef>
              <a:buClr>
                <a:schemeClr val="tx2"/>
              </a:buClr>
              <a:buFontTx/>
              <a:buChar char="–"/>
            </a:pPr>
            <a:r>
              <a:rPr lang="en-US" sz="2800">
                <a:solidFill>
                  <a:schemeClr val="tx1"/>
                </a:solidFill>
              </a:rPr>
              <a:t>Staff available</a:t>
            </a:r>
          </a:p>
          <a:p>
            <a:pPr lvl="1">
              <a:spcBef>
                <a:spcPct val="30000"/>
              </a:spcBef>
              <a:buClr>
                <a:schemeClr val="tx2"/>
              </a:buClr>
              <a:buFontTx/>
              <a:buChar char="–"/>
            </a:pPr>
            <a:r>
              <a:rPr lang="en-US" sz="2800">
                <a:solidFill>
                  <a:schemeClr val="tx1"/>
                </a:solidFill>
              </a:rPr>
              <a:t>House plans, specs &amp; estimates complete</a:t>
            </a:r>
          </a:p>
          <a:p>
            <a:pPr lvl="1">
              <a:spcBef>
                <a:spcPct val="30000"/>
              </a:spcBef>
              <a:buClr>
                <a:schemeClr val="tx2"/>
              </a:buClr>
              <a:buFontTx/>
              <a:buChar char="–"/>
            </a:pPr>
            <a:r>
              <a:rPr lang="en-US" sz="2800">
                <a:solidFill>
                  <a:schemeClr val="tx1"/>
                </a:solidFill>
              </a:rPr>
              <a:t>Organizational readiness</a:t>
            </a:r>
          </a:p>
          <a:p>
            <a:pPr>
              <a:lnSpc>
                <a:spcPct val="90000"/>
              </a:lnSpc>
              <a:spcBef>
                <a:spcPct val="50000"/>
              </a:spcBef>
              <a:buClr>
                <a:schemeClr val="tx2"/>
              </a:buClr>
              <a:buSzPct val="90000"/>
              <a:buFont typeface="Wingdings" pitchFamily="2" charset="2"/>
              <a:buChar char="n"/>
            </a:pPr>
            <a:r>
              <a:rPr lang="en-US" sz="3000">
                <a:solidFill>
                  <a:schemeClr val="tx1"/>
                </a:solidFill>
              </a:rPr>
              <a:t> Operating Grant</a:t>
            </a:r>
          </a:p>
          <a:p>
            <a:pPr lvl="1">
              <a:lnSpc>
                <a:spcPct val="90000"/>
              </a:lnSpc>
              <a:spcBef>
                <a:spcPct val="50000"/>
              </a:spcBef>
              <a:buClr>
                <a:schemeClr val="tx2"/>
              </a:buClr>
              <a:buFontTx/>
              <a:buChar char="–"/>
            </a:pPr>
            <a:r>
              <a:rPr lang="en-US" sz="2800">
                <a:solidFill>
                  <a:schemeClr val="tx1"/>
                </a:solidFill>
              </a:rPr>
              <a:t>Production of houses proposed within budget and time allotted</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5234">
                                            <p:txEl>
                                              <p:pRg st="0" end="0"/>
                                            </p:txEl>
                                          </p:spTgt>
                                        </p:tgtEl>
                                        <p:attrNameLst>
                                          <p:attrName>style.visibility</p:attrName>
                                        </p:attrNameLst>
                                      </p:cBhvr>
                                      <p:to>
                                        <p:strVal val="visible"/>
                                      </p:to>
                                    </p:set>
                                    <p:animEffect transition="in" filter="randombar(horizontal)">
                                      <p:cBhvr>
                                        <p:cTn id="7" dur="500"/>
                                        <p:tgtEl>
                                          <p:spTgt spid="952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5234">
                                            <p:txEl>
                                              <p:pRg st="1" end="1"/>
                                            </p:txEl>
                                          </p:spTgt>
                                        </p:tgtEl>
                                        <p:attrNameLst>
                                          <p:attrName>style.visibility</p:attrName>
                                        </p:attrNameLst>
                                      </p:cBhvr>
                                      <p:to>
                                        <p:strVal val="visible"/>
                                      </p:to>
                                    </p:set>
                                    <p:animEffect transition="in" filter="randombar(horizontal)">
                                      <p:cBhvr>
                                        <p:cTn id="12" dur="500"/>
                                        <p:tgtEl>
                                          <p:spTgt spid="952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5234">
                                            <p:txEl>
                                              <p:pRg st="2" end="2"/>
                                            </p:txEl>
                                          </p:spTgt>
                                        </p:tgtEl>
                                        <p:attrNameLst>
                                          <p:attrName>style.visibility</p:attrName>
                                        </p:attrNameLst>
                                      </p:cBhvr>
                                      <p:to>
                                        <p:strVal val="visible"/>
                                      </p:to>
                                    </p:set>
                                    <p:animEffect transition="in" filter="randombar(horizontal)">
                                      <p:cBhvr>
                                        <p:cTn id="17" dur="500"/>
                                        <p:tgtEl>
                                          <p:spTgt spid="952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5234">
                                            <p:txEl>
                                              <p:pRg st="3" end="3"/>
                                            </p:txEl>
                                          </p:spTgt>
                                        </p:tgtEl>
                                        <p:attrNameLst>
                                          <p:attrName>style.visibility</p:attrName>
                                        </p:attrNameLst>
                                      </p:cBhvr>
                                      <p:to>
                                        <p:strVal val="visible"/>
                                      </p:to>
                                    </p:set>
                                    <p:animEffect transition="in" filter="randombar(horizontal)">
                                      <p:cBhvr>
                                        <p:cTn id="22" dur="500"/>
                                        <p:tgtEl>
                                          <p:spTgt spid="952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5234">
                                            <p:txEl>
                                              <p:pRg st="4" end="4"/>
                                            </p:txEl>
                                          </p:spTgt>
                                        </p:tgtEl>
                                        <p:attrNameLst>
                                          <p:attrName>style.visibility</p:attrName>
                                        </p:attrNameLst>
                                      </p:cBhvr>
                                      <p:to>
                                        <p:strVal val="visible"/>
                                      </p:to>
                                    </p:set>
                                    <p:animEffect transition="in" filter="randombar(horizontal)">
                                      <p:cBhvr>
                                        <p:cTn id="27" dur="500"/>
                                        <p:tgtEl>
                                          <p:spTgt spid="9523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5234">
                                            <p:txEl>
                                              <p:pRg st="5" end="5"/>
                                            </p:txEl>
                                          </p:spTgt>
                                        </p:tgtEl>
                                        <p:attrNameLst>
                                          <p:attrName>style.visibility</p:attrName>
                                        </p:attrNameLst>
                                      </p:cBhvr>
                                      <p:to>
                                        <p:strVal val="visible"/>
                                      </p:to>
                                    </p:set>
                                    <p:animEffect transition="in" filter="randombar(horizontal)">
                                      <p:cBhvr>
                                        <p:cTn id="32" dur="500"/>
                                        <p:tgtEl>
                                          <p:spTgt spid="9523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95234">
                                            <p:txEl>
                                              <p:pRg st="6" end="6"/>
                                            </p:txEl>
                                          </p:spTgt>
                                        </p:tgtEl>
                                        <p:attrNameLst>
                                          <p:attrName>style.visibility</p:attrName>
                                        </p:attrNameLst>
                                      </p:cBhvr>
                                      <p:to>
                                        <p:strVal val="visible"/>
                                      </p:to>
                                    </p:set>
                                    <p:animEffect transition="in" filter="randombar(horizontal)">
                                      <p:cBhvr>
                                        <p:cTn id="37" dur="500"/>
                                        <p:tgtEl>
                                          <p:spTgt spid="9523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95234">
                                            <p:txEl>
                                              <p:pRg st="7" end="7"/>
                                            </p:txEl>
                                          </p:spTgt>
                                        </p:tgtEl>
                                        <p:attrNameLst>
                                          <p:attrName>style.visibility</p:attrName>
                                        </p:attrNameLst>
                                      </p:cBhvr>
                                      <p:to>
                                        <p:strVal val="visible"/>
                                      </p:to>
                                    </p:set>
                                    <p:animEffect transition="in" filter="randombar(horizontal)">
                                      <p:cBhvr>
                                        <p:cTn id="42" dur="500"/>
                                        <p:tgtEl>
                                          <p:spTgt spid="9523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noFill/>
        </p:spPr>
        <p:txBody>
          <a:bodyPr/>
          <a:lstStyle/>
          <a:p>
            <a:r>
              <a:rPr lang="en-US" smtClean="0"/>
              <a:t>Orientation</a:t>
            </a:r>
          </a:p>
        </p:txBody>
      </p:sp>
      <p:sp>
        <p:nvSpPr>
          <p:cNvPr id="29699" name="Slide Number Placeholder 4"/>
          <p:cNvSpPr>
            <a:spLocks noGrp="1"/>
          </p:cNvSpPr>
          <p:nvPr>
            <p:ph type="sldNum" sz="quarter" idx="11"/>
          </p:nvPr>
        </p:nvSpPr>
        <p:spPr>
          <a:noFill/>
        </p:spPr>
        <p:txBody>
          <a:bodyPr/>
          <a:lstStyle/>
          <a:p>
            <a:fld id="{8D20D3C9-EE98-458F-A445-1BDDD9C7F983}" type="slidenum">
              <a:rPr lang="en-US" smtClean="0"/>
              <a:pPr/>
              <a:t>25</a:t>
            </a:fld>
            <a:endParaRPr lang="en-US" smtClean="0"/>
          </a:p>
        </p:txBody>
      </p:sp>
      <p:sp>
        <p:nvSpPr>
          <p:cNvPr id="76802" name="Rectangle 2"/>
          <p:cNvSpPr>
            <a:spLocks noGrp="1" noChangeArrowheads="1"/>
          </p:cNvSpPr>
          <p:nvPr>
            <p:ph type="title"/>
          </p:nvPr>
        </p:nvSpPr>
        <p:spPr>
          <a:xfrm>
            <a:off x="457200" y="533400"/>
            <a:ext cx="9067800" cy="1143000"/>
          </a:xfrm>
        </p:spPr>
        <p:txBody>
          <a:bodyPr/>
          <a:lstStyle/>
          <a:p>
            <a:pPr eaLnBrk="1" hangingPunct="1">
              <a:defRPr/>
            </a:pPr>
            <a:r>
              <a:rPr lang="en-US" sz="4800" smtClean="0"/>
              <a:t>Rural Development Section 523 Pre-Development Grant</a:t>
            </a:r>
          </a:p>
        </p:txBody>
      </p:sp>
      <p:sp>
        <p:nvSpPr>
          <p:cNvPr id="76803" name="Rectangle 3"/>
          <p:cNvSpPr>
            <a:spLocks noGrp="1" noChangeArrowheads="1"/>
          </p:cNvSpPr>
          <p:nvPr>
            <p:ph type="body" idx="1"/>
          </p:nvPr>
        </p:nvSpPr>
        <p:spPr>
          <a:xfrm>
            <a:off x="1066800" y="2057400"/>
            <a:ext cx="7772400" cy="3378200"/>
          </a:xfrm>
        </p:spPr>
        <p:txBody>
          <a:bodyPr/>
          <a:lstStyle/>
          <a:p>
            <a:pPr eaLnBrk="1" hangingPunct="1">
              <a:buFont typeface="Wingdings" pitchFamily="2" charset="2"/>
              <a:buNone/>
            </a:pPr>
            <a:r>
              <a:rPr lang="en-US" sz="3600" b="1" smtClean="0">
                <a:solidFill>
                  <a:schemeClr val="tx2"/>
                </a:solidFill>
              </a:rPr>
              <a:t>Purpose:</a:t>
            </a:r>
          </a:p>
          <a:p>
            <a:pPr eaLnBrk="1" hangingPunct="1">
              <a:buFont typeface="Wingdings" pitchFamily="2" charset="2"/>
              <a:buNone/>
            </a:pPr>
            <a:endParaRPr lang="en-US" sz="800" b="1" smtClean="0"/>
          </a:p>
          <a:p>
            <a:pPr eaLnBrk="1" hangingPunct="1"/>
            <a:r>
              <a:rPr lang="en-US" b="1" smtClean="0"/>
              <a:t>Provide an organization with financial assistance to prepare and complete the final application.</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6803"/>
                                        </p:tgtEl>
                                        <p:attrNameLst>
                                          <p:attrName>style.visibility</p:attrName>
                                        </p:attrNameLst>
                                      </p:cBhvr>
                                      <p:to>
                                        <p:strVal val="visible"/>
                                      </p:to>
                                    </p:set>
                                    <p:animEffect transition="in" filter="dissolve">
                                      <p:cBhvr>
                                        <p:cTn id="7" dur="500"/>
                                        <p:tgtEl>
                                          <p:spTgt spid="76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7826" name="Rectangle 1026"/>
          <p:cNvSpPr>
            <a:spLocks noGrp="1" noChangeArrowheads="1"/>
          </p:cNvSpPr>
          <p:nvPr>
            <p:ph type="body" idx="1"/>
          </p:nvPr>
        </p:nvSpPr>
        <p:spPr>
          <a:xfrm>
            <a:off x="762000" y="1143000"/>
            <a:ext cx="7543800" cy="4724400"/>
          </a:xfrm>
        </p:spPr>
        <p:txBody>
          <a:bodyPr/>
          <a:lstStyle/>
          <a:p>
            <a:pPr eaLnBrk="1" hangingPunct="1">
              <a:buFont typeface="Wingdings" pitchFamily="2" charset="2"/>
              <a:buNone/>
            </a:pPr>
            <a:r>
              <a:rPr lang="en-US" sz="3600" b="1" smtClean="0">
                <a:solidFill>
                  <a:schemeClr val="tx2"/>
                </a:solidFill>
              </a:rPr>
              <a:t>Terms:</a:t>
            </a:r>
          </a:p>
          <a:p>
            <a:pPr eaLnBrk="1" hangingPunct="1">
              <a:spcBef>
                <a:spcPct val="40000"/>
              </a:spcBef>
            </a:pPr>
            <a:r>
              <a:rPr lang="en-US" b="1" smtClean="0"/>
              <a:t>Six months</a:t>
            </a:r>
          </a:p>
          <a:p>
            <a:pPr eaLnBrk="1" hangingPunct="1">
              <a:spcBef>
                <a:spcPct val="40000"/>
              </a:spcBef>
            </a:pPr>
            <a:r>
              <a:rPr lang="en-US" b="1" smtClean="0"/>
              <a:t>Maximum of $10,000</a:t>
            </a:r>
          </a:p>
          <a:p>
            <a:pPr eaLnBrk="1" hangingPunct="1">
              <a:spcBef>
                <a:spcPct val="40000"/>
              </a:spcBef>
            </a:pPr>
            <a:r>
              <a:rPr lang="en-US" b="1" smtClean="0"/>
              <a:t>Available only once for a defined area</a:t>
            </a:r>
          </a:p>
          <a:p>
            <a:pPr eaLnBrk="1" hangingPunct="1">
              <a:spcBef>
                <a:spcPct val="40000"/>
              </a:spcBef>
            </a:pPr>
            <a:r>
              <a:rPr lang="en-US" b="1" smtClean="0"/>
              <a:t>Cannot be used for land options or building</a:t>
            </a:r>
            <a:r>
              <a:rPr lang="en-US" sz="3600" b="1" smtClean="0"/>
              <a:t> </a:t>
            </a:r>
            <a:r>
              <a:rPr lang="en-US" b="1" smtClean="0"/>
              <a:t>materials</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dissolve">
                                      <p:cBhvr>
                                        <p:cTn id="7" dur="500"/>
                                        <p:tgtEl>
                                          <p:spTgt spid="77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a:xfrm>
            <a:off x="914400" y="990600"/>
            <a:ext cx="7543800" cy="4495800"/>
          </a:xfrm>
        </p:spPr>
        <p:txBody>
          <a:bodyPr/>
          <a:lstStyle/>
          <a:p>
            <a:pPr eaLnBrk="1" hangingPunct="1">
              <a:buFont typeface="Wingdings" pitchFamily="2" charset="2"/>
              <a:buNone/>
            </a:pPr>
            <a:r>
              <a:rPr lang="en-US" sz="3600" b="1" smtClean="0">
                <a:solidFill>
                  <a:schemeClr val="tx2"/>
                </a:solidFill>
              </a:rPr>
              <a:t>Authorized Uses:</a:t>
            </a:r>
          </a:p>
          <a:p>
            <a:pPr eaLnBrk="1" hangingPunct="1">
              <a:spcBef>
                <a:spcPct val="40000"/>
              </a:spcBef>
            </a:pPr>
            <a:r>
              <a:rPr lang="en-US" b="1" smtClean="0"/>
              <a:t>Staff salary, fringes and other office expenses directly related to work on the final application requirements</a:t>
            </a:r>
          </a:p>
          <a:p>
            <a:pPr eaLnBrk="1" hangingPunct="1">
              <a:spcBef>
                <a:spcPct val="40000"/>
              </a:spcBef>
            </a:pPr>
            <a:r>
              <a:rPr lang="en-US" b="1" smtClean="0"/>
              <a:t>Obtain house plans, copying etc.</a:t>
            </a:r>
          </a:p>
          <a:p>
            <a:pPr eaLnBrk="1" hangingPunct="1">
              <a:spcBef>
                <a:spcPct val="40000"/>
              </a:spcBef>
            </a:pPr>
            <a:r>
              <a:rPr lang="en-US" b="1" smtClean="0"/>
              <a:t>Advertising for eligible applicants</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8850">
                                            <p:txEl>
                                              <p:pRg st="0" end="0"/>
                                            </p:txEl>
                                          </p:spTgt>
                                        </p:tgtEl>
                                        <p:attrNameLst>
                                          <p:attrName>style.visibility</p:attrName>
                                        </p:attrNameLst>
                                      </p:cBhvr>
                                      <p:to>
                                        <p:strVal val="visible"/>
                                      </p:to>
                                    </p:set>
                                    <p:animEffect transition="in" filter="dissolve">
                                      <p:cBhvr>
                                        <p:cTn id="7" dur="500"/>
                                        <p:tgtEl>
                                          <p:spTgt spid="788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8850">
                                            <p:txEl>
                                              <p:pRg st="1" end="1"/>
                                            </p:txEl>
                                          </p:spTgt>
                                        </p:tgtEl>
                                        <p:attrNameLst>
                                          <p:attrName>style.visibility</p:attrName>
                                        </p:attrNameLst>
                                      </p:cBhvr>
                                      <p:to>
                                        <p:strVal val="visible"/>
                                      </p:to>
                                    </p:set>
                                    <p:animEffect transition="in" filter="dissolve">
                                      <p:cBhvr>
                                        <p:cTn id="12" dur="500"/>
                                        <p:tgtEl>
                                          <p:spTgt spid="788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8850">
                                            <p:txEl>
                                              <p:pRg st="2" end="2"/>
                                            </p:txEl>
                                          </p:spTgt>
                                        </p:tgtEl>
                                        <p:attrNameLst>
                                          <p:attrName>style.visibility</p:attrName>
                                        </p:attrNameLst>
                                      </p:cBhvr>
                                      <p:to>
                                        <p:strVal val="visible"/>
                                      </p:to>
                                    </p:set>
                                    <p:animEffect transition="in" filter="dissolve">
                                      <p:cBhvr>
                                        <p:cTn id="17" dur="500"/>
                                        <p:tgtEl>
                                          <p:spTgt spid="788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8850">
                                            <p:txEl>
                                              <p:pRg st="3" end="3"/>
                                            </p:txEl>
                                          </p:spTgt>
                                        </p:tgtEl>
                                        <p:attrNameLst>
                                          <p:attrName>style.visibility</p:attrName>
                                        </p:attrNameLst>
                                      </p:cBhvr>
                                      <p:to>
                                        <p:strVal val="visible"/>
                                      </p:to>
                                    </p:set>
                                    <p:animEffect transition="in" filter="dissolve">
                                      <p:cBhvr>
                                        <p:cTn id="22" dur="500"/>
                                        <p:tgtEl>
                                          <p:spTgt spid="788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Footer Placeholder 3"/>
          <p:cNvSpPr>
            <a:spLocks noGrp="1"/>
          </p:cNvSpPr>
          <p:nvPr>
            <p:ph type="ftr" sz="quarter" idx="10"/>
          </p:nvPr>
        </p:nvSpPr>
        <p:spPr>
          <a:noFill/>
        </p:spPr>
        <p:txBody>
          <a:bodyPr/>
          <a:lstStyle/>
          <a:p>
            <a:r>
              <a:rPr lang="en-US" smtClean="0"/>
              <a:t>Orientation</a:t>
            </a:r>
          </a:p>
        </p:txBody>
      </p:sp>
      <p:sp>
        <p:nvSpPr>
          <p:cNvPr id="32771" name="Slide Number Placeholder 4"/>
          <p:cNvSpPr>
            <a:spLocks noGrp="1"/>
          </p:cNvSpPr>
          <p:nvPr>
            <p:ph type="sldNum" sz="quarter" idx="11"/>
          </p:nvPr>
        </p:nvSpPr>
        <p:spPr>
          <a:noFill/>
        </p:spPr>
        <p:txBody>
          <a:bodyPr/>
          <a:lstStyle/>
          <a:p>
            <a:fld id="{C3801091-2AEB-4D04-B585-381671D5896C}" type="slidenum">
              <a:rPr lang="en-US" smtClean="0"/>
              <a:pPr/>
              <a:t>28</a:t>
            </a:fld>
            <a:endParaRPr lang="en-US" smtClean="0"/>
          </a:p>
        </p:txBody>
      </p:sp>
      <p:sp>
        <p:nvSpPr>
          <p:cNvPr id="79874" name="Rectangle 2"/>
          <p:cNvSpPr>
            <a:spLocks noGrp="1" noChangeArrowheads="1"/>
          </p:cNvSpPr>
          <p:nvPr>
            <p:ph type="title"/>
          </p:nvPr>
        </p:nvSpPr>
        <p:spPr>
          <a:xfrm>
            <a:off x="914400" y="533400"/>
            <a:ext cx="8229600" cy="1143000"/>
          </a:xfrm>
        </p:spPr>
        <p:txBody>
          <a:bodyPr/>
          <a:lstStyle/>
          <a:p>
            <a:pPr eaLnBrk="1" hangingPunct="1">
              <a:defRPr/>
            </a:pPr>
            <a:r>
              <a:rPr lang="en-US" smtClean="0"/>
              <a:t>Self-Help Technical Assistance Grant</a:t>
            </a:r>
          </a:p>
        </p:txBody>
      </p:sp>
      <p:sp>
        <p:nvSpPr>
          <p:cNvPr id="79875" name="Rectangle 3"/>
          <p:cNvSpPr>
            <a:spLocks noGrp="1" noChangeArrowheads="1"/>
          </p:cNvSpPr>
          <p:nvPr>
            <p:ph type="body" idx="1"/>
          </p:nvPr>
        </p:nvSpPr>
        <p:spPr>
          <a:xfrm>
            <a:off x="1066800" y="2133600"/>
            <a:ext cx="7772400" cy="2743200"/>
          </a:xfrm>
        </p:spPr>
        <p:txBody>
          <a:bodyPr/>
          <a:lstStyle/>
          <a:p>
            <a:pPr eaLnBrk="1" hangingPunct="1">
              <a:buFont typeface="Wingdings" pitchFamily="2" charset="2"/>
              <a:buNone/>
            </a:pPr>
            <a:r>
              <a:rPr lang="en-US" sz="3600" b="1" smtClean="0">
                <a:solidFill>
                  <a:schemeClr val="tx2"/>
                </a:solidFill>
              </a:rPr>
              <a:t>Purpose:</a:t>
            </a:r>
          </a:p>
          <a:p>
            <a:pPr eaLnBrk="1" hangingPunct="1"/>
            <a:r>
              <a:rPr lang="en-US" sz="3600" b="1" smtClean="0"/>
              <a:t>To pay administrative costs associated with operating a self-help program</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blinds(horizontal)">
                                      <p:cBhvr>
                                        <p:cTn id="7" dur="5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body" idx="1"/>
          </p:nvPr>
        </p:nvSpPr>
        <p:spPr>
          <a:xfrm>
            <a:off x="685800" y="990600"/>
            <a:ext cx="7696200" cy="5257800"/>
          </a:xfrm>
        </p:spPr>
        <p:txBody>
          <a:bodyPr/>
          <a:lstStyle/>
          <a:p>
            <a:pPr eaLnBrk="1" hangingPunct="1">
              <a:buFont typeface="Wingdings" pitchFamily="2" charset="2"/>
              <a:buNone/>
            </a:pPr>
            <a:r>
              <a:rPr lang="en-US" sz="3600" b="1" smtClean="0">
                <a:solidFill>
                  <a:schemeClr val="tx2"/>
                </a:solidFill>
              </a:rPr>
              <a:t>Terms:</a:t>
            </a:r>
          </a:p>
          <a:p>
            <a:pPr eaLnBrk="1" hangingPunct="1">
              <a:spcBef>
                <a:spcPct val="40000"/>
              </a:spcBef>
            </a:pPr>
            <a:r>
              <a:rPr lang="en-US" b="1" smtClean="0"/>
              <a:t>Rural Development National Office reviews all grants</a:t>
            </a:r>
          </a:p>
          <a:p>
            <a:pPr eaLnBrk="1" hangingPunct="1">
              <a:spcBef>
                <a:spcPct val="40000"/>
              </a:spcBef>
            </a:pPr>
            <a:r>
              <a:rPr lang="en-US" b="1" smtClean="0"/>
              <a:t>Grants may not exceed two years</a:t>
            </a:r>
          </a:p>
          <a:p>
            <a:pPr eaLnBrk="1" hangingPunct="1">
              <a:spcBef>
                <a:spcPct val="40000"/>
              </a:spcBef>
            </a:pPr>
            <a:r>
              <a:rPr lang="en-US" b="1" smtClean="0"/>
              <a:t>Regional T&amp;MA Contractors and Rural Development Area and State Offices must analyze </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0898">
                                            <p:txEl>
                                              <p:pRg st="0" end="0"/>
                                            </p:txEl>
                                          </p:spTgt>
                                        </p:tgtEl>
                                        <p:attrNameLst>
                                          <p:attrName>style.visibility</p:attrName>
                                        </p:attrNameLst>
                                      </p:cBhvr>
                                      <p:to>
                                        <p:strVal val="visible"/>
                                      </p:to>
                                    </p:set>
                                    <p:animEffect transition="in" filter="blinds(horizontal)">
                                      <p:cBhvr>
                                        <p:cTn id="7" dur="500"/>
                                        <p:tgtEl>
                                          <p:spTgt spid="808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0898">
                                            <p:txEl>
                                              <p:pRg st="1" end="1"/>
                                            </p:txEl>
                                          </p:spTgt>
                                        </p:tgtEl>
                                        <p:attrNameLst>
                                          <p:attrName>style.visibility</p:attrName>
                                        </p:attrNameLst>
                                      </p:cBhvr>
                                      <p:to>
                                        <p:strVal val="visible"/>
                                      </p:to>
                                    </p:set>
                                    <p:animEffect transition="in" filter="blinds(horizontal)">
                                      <p:cBhvr>
                                        <p:cTn id="12" dur="500"/>
                                        <p:tgtEl>
                                          <p:spTgt spid="808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0898">
                                            <p:txEl>
                                              <p:pRg st="2" end="2"/>
                                            </p:txEl>
                                          </p:spTgt>
                                        </p:tgtEl>
                                        <p:attrNameLst>
                                          <p:attrName>style.visibility</p:attrName>
                                        </p:attrNameLst>
                                      </p:cBhvr>
                                      <p:to>
                                        <p:strVal val="visible"/>
                                      </p:to>
                                    </p:set>
                                    <p:animEffect transition="in" filter="blinds(horizontal)">
                                      <p:cBhvr>
                                        <p:cTn id="17" dur="500"/>
                                        <p:tgtEl>
                                          <p:spTgt spid="808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0898">
                                            <p:txEl>
                                              <p:pRg st="3" end="3"/>
                                            </p:txEl>
                                          </p:spTgt>
                                        </p:tgtEl>
                                        <p:attrNameLst>
                                          <p:attrName>style.visibility</p:attrName>
                                        </p:attrNameLst>
                                      </p:cBhvr>
                                      <p:to>
                                        <p:strVal val="visible"/>
                                      </p:to>
                                    </p:set>
                                    <p:animEffect transition="in" filter="blinds(horizontal)">
                                      <p:cBhvr>
                                        <p:cTn id="22" dur="500"/>
                                        <p:tgtEl>
                                          <p:spTgt spid="808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838200" y="762000"/>
            <a:ext cx="7954963" cy="5029200"/>
          </a:xfrm>
        </p:spPr>
        <p:txBody>
          <a:bodyPr/>
          <a:lstStyle/>
          <a:p>
            <a:pPr eaLnBrk="1" hangingPunct="1">
              <a:lnSpc>
                <a:spcPct val="105000"/>
              </a:lnSpc>
              <a:spcBef>
                <a:spcPct val="70000"/>
              </a:spcBef>
            </a:pPr>
            <a:r>
              <a:rPr lang="en-US" b="1" smtClean="0"/>
              <a:t>Similar to the church and barn raising of the Amish and Mennonites</a:t>
            </a:r>
          </a:p>
          <a:p>
            <a:pPr eaLnBrk="1" hangingPunct="1">
              <a:lnSpc>
                <a:spcPct val="105000"/>
              </a:lnSpc>
              <a:spcBef>
                <a:spcPct val="70000"/>
              </a:spcBef>
            </a:pPr>
            <a:r>
              <a:rPr lang="en-US" b="1" smtClean="0"/>
              <a:t>Rural Development began funding mortgages through their 502 program in the 1960’s</a:t>
            </a:r>
          </a:p>
          <a:p>
            <a:pPr eaLnBrk="1" hangingPunct="1">
              <a:lnSpc>
                <a:spcPct val="105000"/>
              </a:lnSpc>
              <a:spcBef>
                <a:spcPct val="70000"/>
              </a:spcBef>
            </a:pPr>
            <a:r>
              <a:rPr lang="en-US" b="1" smtClean="0"/>
              <a:t>In 1971 Rural Development began the 523 Grant Program</a:t>
            </a:r>
            <a:endParaRPr lang="en-US" smtClean="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slide(fromBottom)">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slide(fromBottom)">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slide(fromBottom)">
                                      <p:cBhvr>
                                        <p:cTn id="17" dur="5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noFill/>
        </p:spPr>
        <p:txBody>
          <a:bodyPr/>
          <a:lstStyle/>
          <a:p>
            <a:r>
              <a:rPr lang="en-US" smtClean="0"/>
              <a:t>Orientation</a:t>
            </a:r>
          </a:p>
        </p:txBody>
      </p:sp>
      <p:sp>
        <p:nvSpPr>
          <p:cNvPr id="34819" name="Slide Number Placeholder 4"/>
          <p:cNvSpPr>
            <a:spLocks noGrp="1"/>
          </p:cNvSpPr>
          <p:nvPr>
            <p:ph type="sldNum" sz="quarter" idx="11"/>
          </p:nvPr>
        </p:nvSpPr>
        <p:spPr>
          <a:noFill/>
        </p:spPr>
        <p:txBody>
          <a:bodyPr/>
          <a:lstStyle/>
          <a:p>
            <a:fld id="{98D11A76-AD48-429C-85A8-9217D4EEF676}" type="slidenum">
              <a:rPr lang="en-US" smtClean="0"/>
              <a:pPr/>
              <a:t>30</a:t>
            </a:fld>
            <a:endParaRPr lang="en-US" smtClean="0"/>
          </a:p>
        </p:txBody>
      </p:sp>
      <p:sp>
        <p:nvSpPr>
          <p:cNvPr id="81922" name="Rectangle 2"/>
          <p:cNvSpPr>
            <a:spLocks noGrp="1" noChangeArrowheads="1"/>
          </p:cNvSpPr>
          <p:nvPr>
            <p:ph type="body" idx="1"/>
          </p:nvPr>
        </p:nvSpPr>
        <p:spPr>
          <a:xfrm>
            <a:off x="1066800" y="2133600"/>
            <a:ext cx="7391400" cy="2819400"/>
          </a:xfrm>
        </p:spPr>
        <p:txBody>
          <a:bodyPr/>
          <a:lstStyle/>
          <a:p>
            <a:pPr eaLnBrk="1" hangingPunct="1"/>
            <a:r>
              <a:rPr lang="en-US" sz="3600" b="1" smtClean="0"/>
              <a:t>Public Bodies</a:t>
            </a:r>
          </a:p>
          <a:p>
            <a:pPr eaLnBrk="1" hangingPunct="1"/>
            <a:r>
              <a:rPr lang="en-US" sz="3600" b="1" smtClean="0"/>
              <a:t>Rural Towns</a:t>
            </a:r>
          </a:p>
          <a:p>
            <a:pPr eaLnBrk="1" hangingPunct="1"/>
            <a:r>
              <a:rPr lang="en-US" sz="3600" b="1" smtClean="0"/>
              <a:t>Private Non-Profit Corporations</a:t>
            </a:r>
          </a:p>
        </p:txBody>
      </p:sp>
      <p:sp>
        <p:nvSpPr>
          <p:cNvPr id="81923" name="Text Box 3"/>
          <p:cNvSpPr txBox="1">
            <a:spLocks noChangeArrowheads="1"/>
          </p:cNvSpPr>
          <p:nvPr/>
        </p:nvSpPr>
        <p:spPr bwMode="auto">
          <a:xfrm>
            <a:off x="838200" y="0"/>
            <a:ext cx="7848600" cy="1736725"/>
          </a:xfrm>
          <a:prstGeom prst="rect">
            <a:avLst/>
          </a:prstGeom>
          <a:noFill/>
          <a:ln w="9525">
            <a:noFill/>
            <a:miter lim="800000"/>
            <a:headEnd/>
            <a:tailEnd/>
          </a:ln>
          <a:effectLst/>
        </p:spPr>
        <p:txBody>
          <a:bodyPr>
            <a:spAutoFit/>
          </a:bodyPr>
          <a:lstStyle/>
          <a:p>
            <a:pPr>
              <a:spcBef>
                <a:spcPct val="20000"/>
              </a:spcBef>
              <a:buClr>
                <a:schemeClr val="tx2"/>
              </a:buClr>
              <a:buSzPct val="90000"/>
              <a:buFont typeface="Wingdings" pitchFamily="2" charset="2"/>
              <a:buNone/>
              <a:defRPr/>
            </a:pPr>
            <a:r>
              <a:rPr lang="en-US" sz="5400">
                <a:effectLst>
                  <a:outerShdw blurRad="38100" dist="38100" dir="2700000" algn="tl">
                    <a:srgbClr val="000000"/>
                  </a:outerShdw>
                </a:effectLst>
                <a:latin typeface="CG Omega" pitchFamily="34" charset="0"/>
              </a:rPr>
              <a:t>Who May Qualify For A 523 Grant</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22">
                                            <p:txEl>
                                              <p:pRg st="0" end="0"/>
                                            </p:txEl>
                                          </p:spTgt>
                                        </p:tgtEl>
                                        <p:attrNameLst>
                                          <p:attrName>style.visibility</p:attrName>
                                        </p:attrNameLst>
                                      </p:cBhvr>
                                      <p:to>
                                        <p:strVal val="visible"/>
                                      </p:to>
                                    </p:set>
                                    <p:anim calcmode="lin" valueType="num">
                                      <p:cBhvr additive="base">
                                        <p:cTn id="7" dur="500" fill="hold"/>
                                        <p:tgtEl>
                                          <p:spTgt spid="8192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22">
                                            <p:txEl>
                                              <p:pRg st="1" end="1"/>
                                            </p:txEl>
                                          </p:spTgt>
                                        </p:tgtEl>
                                        <p:attrNameLst>
                                          <p:attrName>style.visibility</p:attrName>
                                        </p:attrNameLst>
                                      </p:cBhvr>
                                      <p:to>
                                        <p:strVal val="visible"/>
                                      </p:to>
                                    </p:set>
                                    <p:anim calcmode="lin" valueType="num">
                                      <p:cBhvr additive="base">
                                        <p:cTn id="13" dur="500" fill="hold"/>
                                        <p:tgtEl>
                                          <p:spTgt spid="8192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2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22">
                                            <p:txEl>
                                              <p:pRg st="2" end="2"/>
                                            </p:txEl>
                                          </p:spTgt>
                                        </p:tgtEl>
                                        <p:attrNameLst>
                                          <p:attrName>style.visibility</p:attrName>
                                        </p:attrNameLst>
                                      </p:cBhvr>
                                      <p:to>
                                        <p:strVal val="visible"/>
                                      </p:to>
                                    </p:set>
                                    <p:anim calcmode="lin" valueType="num">
                                      <p:cBhvr additive="base">
                                        <p:cTn id="19" dur="500" fill="hold"/>
                                        <p:tgtEl>
                                          <p:spTgt spid="8192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2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Footer Placeholder 3"/>
          <p:cNvSpPr>
            <a:spLocks noGrp="1"/>
          </p:cNvSpPr>
          <p:nvPr>
            <p:ph type="ftr" sz="quarter" idx="10"/>
          </p:nvPr>
        </p:nvSpPr>
        <p:spPr>
          <a:noFill/>
        </p:spPr>
        <p:txBody>
          <a:bodyPr/>
          <a:lstStyle/>
          <a:p>
            <a:r>
              <a:rPr lang="en-US" smtClean="0"/>
              <a:t>Orientation</a:t>
            </a:r>
          </a:p>
        </p:txBody>
      </p:sp>
      <p:sp>
        <p:nvSpPr>
          <p:cNvPr id="35843" name="Slide Number Placeholder 4"/>
          <p:cNvSpPr>
            <a:spLocks noGrp="1"/>
          </p:cNvSpPr>
          <p:nvPr>
            <p:ph type="sldNum" sz="quarter" idx="11"/>
          </p:nvPr>
        </p:nvSpPr>
        <p:spPr>
          <a:noFill/>
        </p:spPr>
        <p:txBody>
          <a:bodyPr/>
          <a:lstStyle/>
          <a:p>
            <a:fld id="{DCA77171-2DAC-4211-B4CC-585EB43EF9A4}" type="slidenum">
              <a:rPr lang="en-US" smtClean="0"/>
              <a:pPr/>
              <a:t>31</a:t>
            </a:fld>
            <a:endParaRPr lang="en-US" smtClean="0"/>
          </a:p>
        </p:txBody>
      </p:sp>
      <p:sp>
        <p:nvSpPr>
          <p:cNvPr id="82946" name="Rectangle 1026"/>
          <p:cNvSpPr>
            <a:spLocks noGrp="1" noChangeArrowheads="1"/>
          </p:cNvSpPr>
          <p:nvPr>
            <p:ph type="title"/>
          </p:nvPr>
        </p:nvSpPr>
        <p:spPr>
          <a:xfrm>
            <a:off x="914400" y="533400"/>
            <a:ext cx="7772400" cy="1143000"/>
          </a:xfrm>
        </p:spPr>
        <p:txBody>
          <a:bodyPr/>
          <a:lstStyle/>
          <a:p>
            <a:pPr eaLnBrk="1" hangingPunct="1">
              <a:defRPr/>
            </a:pPr>
            <a:r>
              <a:rPr lang="en-US" smtClean="0"/>
              <a:t>Section 502</a:t>
            </a:r>
            <a:br>
              <a:rPr lang="en-US" smtClean="0"/>
            </a:br>
            <a:r>
              <a:rPr lang="en-US" smtClean="0"/>
              <a:t>Homeownership Loan </a:t>
            </a:r>
          </a:p>
        </p:txBody>
      </p:sp>
      <p:sp>
        <p:nvSpPr>
          <p:cNvPr id="82947" name="Rectangle 1027"/>
          <p:cNvSpPr>
            <a:spLocks noGrp="1" noChangeArrowheads="1"/>
          </p:cNvSpPr>
          <p:nvPr>
            <p:ph type="body" idx="1"/>
          </p:nvPr>
        </p:nvSpPr>
        <p:spPr>
          <a:xfrm>
            <a:off x="1066800" y="2286000"/>
            <a:ext cx="7772400" cy="3924300"/>
          </a:xfrm>
        </p:spPr>
        <p:txBody>
          <a:bodyPr/>
          <a:lstStyle/>
          <a:p>
            <a:pPr eaLnBrk="1" hangingPunct="1">
              <a:buFont typeface="Wingdings" pitchFamily="2" charset="2"/>
              <a:buNone/>
            </a:pPr>
            <a:r>
              <a:rPr lang="en-US" b="1" smtClean="0">
                <a:solidFill>
                  <a:schemeClr val="tx2"/>
                </a:solidFill>
              </a:rPr>
              <a:t>Purpose:</a:t>
            </a:r>
          </a:p>
          <a:p>
            <a:pPr eaLnBrk="1" hangingPunct="1"/>
            <a:r>
              <a:rPr lang="en-US" b="1" smtClean="0"/>
              <a:t>To buy an existing home</a:t>
            </a:r>
          </a:p>
          <a:p>
            <a:pPr eaLnBrk="1" hangingPunct="1"/>
            <a:r>
              <a:rPr lang="en-US" b="1" smtClean="0"/>
              <a:t>To buy a lot and construct a home</a:t>
            </a:r>
          </a:p>
          <a:p>
            <a:pPr eaLnBrk="1" hangingPunct="1"/>
            <a:r>
              <a:rPr lang="en-US" b="1" smtClean="0"/>
              <a:t>To rehabilitate a home</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2947"/>
                                        </p:tgtEl>
                                        <p:attrNameLst>
                                          <p:attrName>style.visibility</p:attrName>
                                        </p:attrNameLst>
                                      </p:cBhvr>
                                      <p:to>
                                        <p:strVal val="visible"/>
                                      </p:to>
                                    </p:set>
                                    <p:animEffect transition="in" filter="randombar(horizontal)">
                                      <p:cBhvr>
                                        <p:cTn id="7" dur="500"/>
                                        <p:tgtEl>
                                          <p:spTgt spid="82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3970" name="Rectangle 1026"/>
          <p:cNvSpPr>
            <a:spLocks noGrp="1" noChangeArrowheads="1"/>
          </p:cNvSpPr>
          <p:nvPr>
            <p:ph type="body" idx="1"/>
          </p:nvPr>
        </p:nvSpPr>
        <p:spPr>
          <a:xfrm>
            <a:off x="838200" y="609600"/>
            <a:ext cx="7543800" cy="5334000"/>
          </a:xfrm>
        </p:spPr>
        <p:txBody>
          <a:bodyPr/>
          <a:lstStyle/>
          <a:p>
            <a:pPr eaLnBrk="1" hangingPunct="1">
              <a:buFont typeface="Wingdings" pitchFamily="2" charset="2"/>
              <a:buNone/>
            </a:pPr>
            <a:r>
              <a:rPr lang="en-US" sz="3500" b="1" smtClean="0">
                <a:solidFill>
                  <a:schemeClr val="tx2"/>
                </a:solidFill>
              </a:rPr>
              <a:t>Terms:</a:t>
            </a:r>
          </a:p>
          <a:p>
            <a:pPr eaLnBrk="1" hangingPunct="1">
              <a:spcBef>
                <a:spcPct val="40000"/>
              </a:spcBef>
            </a:pPr>
            <a:r>
              <a:rPr lang="en-US" sz="3500" b="1" smtClean="0"/>
              <a:t>Effective interest rate based on market rate</a:t>
            </a:r>
          </a:p>
          <a:p>
            <a:pPr eaLnBrk="1" hangingPunct="1">
              <a:spcBef>
                <a:spcPct val="40000"/>
              </a:spcBef>
            </a:pPr>
            <a:r>
              <a:rPr lang="en-US" sz="3500" b="1" smtClean="0"/>
              <a:t>Low &amp; very-low families receive reduced interest rates (based on their adjusted annual income)</a:t>
            </a:r>
          </a:p>
          <a:p>
            <a:pPr eaLnBrk="1" hangingPunct="1">
              <a:spcBef>
                <a:spcPct val="40000"/>
              </a:spcBef>
            </a:pPr>
            <a:r>
              <a:rPr lang="en-US" sz="3500" b="1" smtClean="0"/>
              <a:t>Families have up to 33 or 38 years to repay</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3970">
                                            <p:txEl>
                                              <p:pRg st="0" end="0"/>
                                            </p:txEl>
                                          </p:spTgt>
                                        </p:tgtEl>
                                        <p:attrNameLst>
                                          <p:attrName>style.visibility</p:attrName>
                                        </p:attrNameLst>
                                      </p:cBhvr>
                                      <p:to>
                                        <p:strVal val="visible"/>
                                      </p:to>
                                    </p:set>
                                    <p:animEffect transition="in" filter="randombar(horizontal)">
                                      <p:cBhvr>
                                        <p:cTn id="7" dur="500"/>
                                        <p:tgtEl>
                                          <p:spTgt spid="839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3970">
                                            <p:txEl>
                                              <p:pRg st="1" end="1"/>
                                            </p:txEl>
                                          </p:spTgt>
                                        </p:tgtEl>
                                        <p:attrNameLst>
                                          <p:attrName>style.visibility</p:attrName>
                                        </p:attrNameLst>
                                      </p:cBhvr>
                                      <p:to>
                                        <p:strVal val="visible"/>
                                      </p:to>
                                    </p:set>
                                    <p:animEffect transition="in" filter="randombar(horizontal)">
                                      <p:cBhvr>
                                        <p:cTn id="12" dur="500"/>
                                        <p:tgtEl>
                                          <p:spTgt spid="839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3970">
                                            <p:txEl>
                                              <p:pRg st="2" end="2"/>
                                            </p:txEl>
                                          </p:spTgt>
                                        </p:tgtEl>
                                        <p:attrNameLst>
                                          <p:attrName>style.visibility</p:attrName>
                                        </p:attrNameLst>
                                      </p:cBhvr>
                                      <p:to>
                                        <p:strVal val="visible"/>
                                      </p:to>
                                    </p:set>
                                    <p:animEffect transition="in" filter="randombar(horizontal)">
                                      <p:cBhvr>
                                        <p:cTn id="17" dur="500"/>
                                        <p:tgtEl>
                                          <p:spTgt spid="839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3970">
                                            <p:txEl>
                                              <p:pRg st="3" end="3"/>
                                            </p:txEl>
                                          </p:spTgt>
                                        </p:tgtEl>
                                        <p:attrNameLst>
                                          <p:attrName>style.visibility</p:attrName>
                                        </p:attrNameLst>
                                      </p:cBhvr>
                                      <p:to>
                                        <p:strVal val="visible"/>
                                      </p:to>
                                    </p:set>
                                    <p:animEffect transition="in" filter="randombar(horizontal)">
                                      <p:cBhvr>
                                        <p:cTn id="22" dur="500"/>
                                        <p:tgtEl>
                                          <p:spTgt spid="839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4994" name="Rectangle 2050"/>
          <p:cNvSpPr>
            <a:spLocks noGrp="1" noChangeArrowheads="1"/>
          </p:cNvSpPr>
          <p:nvPr>
            <p:ph type="body" idx="1"/>
          </p:nvPr>
        </p:nvSpPr>
        <p:spPr>
          <a:xfrm>
            <a:off x="838200" y="609600"/>
            <a:ext cx="7620000" cy="5715000"/>
          </a:xfrm>
        </p:spPr>
        <p:txBody>
          <a:bodyPr/>
          <a:lstStyle/>
          <a:p>
            <a:pPr eaLnBrk="1" hangingPunct="1">
              <a:buFont typeface="Wingdings" pitchFamily="2" charset="2"/>
              <a:buNone/>
            </a:pPr>
            <a:r>
              <a:rPr lang="en-US" sz="3500" b="1" smtClean="0">
                <a:solidFill>
                  <a:schemeClr val="tx2"/>
                </a:solidFill>
              </a:rPr>
              <a:t>Who May Qualify:</a:t>
            </a:r>
          </a:p>
          <a:p>
            <a:pPr eaLnBrk="1" hangingPunct="1">
              <a:spcBef>
                <a:spcPct val="40000"/>
              </a:spcBef>
            </a:pPr>
            <a:r>
              <a:rPr lang="en-US" sz="3500" b="1" smtClean="0"/>
              <a:t>Individuals or families who wish to live in a rural area</a:t>
            </a:r>
          </a:p>
          <a:p>
            <a:pPr eaLnBrk="1" hangingPunct="1">
              <a:spcBef>
                <a:spcPct val="40000"/>
              </a:spcBef>
            </a:pPr>
            <a:r>
              <a:rPr lang="en-US" sz="3500" b="1" smtClean="0"/>
              <a:t>Demonstrate repayment ability</a:t>
            </a:r>
          </a:p>
          <a:p>
            <a:pPr eaLnBrk="1" hangingPunct="1">
              <a:spcBef>
                <a:spcPct val="40000"/>
              </a:spcBef>
            </a:pPr>
            <a:r>
              <a:rPr lang="en-US" sz="3500" b="1" smtClean="0"/>
              <a:t>Will occupy the house on a permanent basis</a:t>
            </a:r>
          </a:p>
          <a:p>
            <a:pPr eaLnBrk="1" hangingPunct="1">
              <a:spcBef>
                <a:spcPct val="40000"/>
              </a:spcBef>
            </a:pPr>
            <a:r>
              <a:rPr lang="en-US" sz="3500" b="1" smtClean="0"/>
              <a:t>Income may not exceed Rural Development guidelines</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4994">
                                            <p:txEl>
                                              <p:pRg st="0" end="0"/>
                                            </p:txEl>
                                          </p:spTgt>
                                        </p:tgtEl>
                                        <p:attrNameLst>
                                          <p:attrName>style.visibility</p:attrName>
                                        </p:attrNameLst>
                                      </p:cBhvr>
                                      <p:to>
                                        <p:strVal val="visible"/>
                                      </p:to>
                                    </p:set>
                                    <p:animEffect transition="in" filter="randombar(horizontal)">
                                      <p:cBhvr>
                                        <p:cTn id="7" dur="500"/>
                                        <p:tgtEl>
                                          <p:spTgt spid="849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4994">
                                            <p:txEl>
                                              <p:pRg st="1" end="1"/>
                                            </p:txEl>
                                          </p:spTgt>
                                        </p:tgtEl>
                                        <p:attrNameLst>
                                          <p:attrName>style.visibility</p:attrName>
                                        </p:attrNameLst>
                                      </p:cBhvr>
                                      <p:to>
                                        <p:strVal val="visible"/>
                                      </p:to>
                                    </p:set>
                                    <p:animEffect transition="in" filter="randombar(horizontal)">
                                      <p:cBhvr>
                                        <p:cTn id="12" dur="500"/>
                                        <p:tgtEl>
                                          <p:spTgt spid="849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4994">
                                            <p:txEl>
                                              <p:pRg st="2" end="2"/>
                                            </p:txEl>
                                          </p:spTgt>
                                        </p:tgtEl>
                                        <p:attrNameLst>
                                          <p:attrName>style.visibility</p:attrName>
                                        </p:attrNameLst>
                                      </p:cBhvr>
                                      <p:to>
                                        <p:strVal val="visible"/>
                                      </p:to>
                                    </p:set>
                                    <p:animEffect transition="in" filter="randombar(horizontal)">
                                      <p:cBhvr>
                                        <p:cTn id="17" dur="500"/>
                                        <p:tgtEl>
                                          <p:spTgt spid="849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4994">
                                            <p:txEl>
                                              <p:pRg st="3" end="3"/>
                                            </p:txEl>
                                          </p:spTgt>
                                        </p:tgtEl>
                                        <p:attrNameLst>
                                          <p:attrName>style.visibility</p:attrName>
                                        </p:attrNameLst>
                                      </p:cBhvr>
                                      <p:to>
                                        <p:strVal val="visible"/>
                                      </p:to>
                                    </p:set>
                                    <p:animEffect transition="in" filter="randombar(horizontal)">
                                      <p:cBhvr>
                                        <p:cTn id="22" dur="500"/>
                                        <p:tgtEl>
                                          <p:spTgt spid="8499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4994">
                                            <p:txEl>
                                              <p:pRg st="4" end="4"/>
                                            </p:txEl>
                                          </p:spTgt>
                                        </p:tgtEl>
                                        <p:attrNameLst>
                                          <p:attrName>style.visibility</p:attrName>
                                        </p:attrNameLst>
                                      </p:cBhvr>
                                      <p:to>
                                        <p:strVal val="visible"/>
                                      </p:to>
                                    </p:set>
                                    <p:animEffect transition="in" filter="randombar(horizontal)">
                                      <p:cBhvr>
                                        <p:cTn id="27" dur="500"/>
                                        <p:tgtEl>
                                          <p:spTgt spid="849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body" idx="1"/>
          </p:nvPr>
        </p:nvSpPr>
        <p:spPr>
          <a:xfrm>
            <a:off x="914400" y="533400"/>
            <a:ext cx="7543800" cy="5410200"/>
          </a:xfrm>
        </p:spPr>
        <p:txBody>
          <a:bodyPr/>
          <a:lstStyle/>
          <a:p>
            <a:pPr eaLnBrk="1" hangingPunct="1">
              <a:lnSpc>
                <a:spcPct val="90000"/>
              </a:lnSpc>
              <a:buFont typeface="Wingdings" pitchFamily="2" charset="2"/>
              <a:buNone/>
            </a:pPr>
            <a:r>
              <a:rPr lang="en-US" sz="3500" b="1" smtClean="0">
                <a:solidFill>
                  <a:schemeClr val="tx2"/>
                </a:solidFill>
              </a:rPr>
              <a:t>Other Factors:</a:t>
            </a:r>
          </a:p>
          <a:p>
            <a:pPr eaLnBrk="1" hangingPunct="1">
              <a:lnSpc>
                <a:spcPct val="110000"/>
              </a:lnSpc>
            </a:pPr>
            <a:r>
              <a:rPr lang="en-US" sz="3500" b="1" smtClean="0"/>
              <a:t>Housing must be modest in design</a:t>
            </a:r>
          </a:p>
          <a:p>
            <a:pPr eaLnBrk="1" hangingPunct="1">
              <a:lnSpc>
                <a:spcPct val="110000"/>
              </a:lnSpc>
            </a:pPr>
            <a:r>
              <a:rPr lang="en-US" sz="3500" b="1" smtClean="0"/>
              <a:t>502 loan may cover closing costs, but only up to the appraised value</a:t>
            </a:r>
          </a:p>
          <a:p>
            <a:pPr eaLnBrk="1" hangingPunct="1">
              <a:lnSpc>
                <a:spcPct val="110000"/>
              </a:lnSpc>
            </a:pPr>
            <a:r>
              <a:rPr lang="en-US" sz="3500" b="1" smtClean="0"/>
              <a:t>Escrow for taxes and insurance</a:t>
            </a:r>
          </a:p>
          <a:p>
            <a:pPr eaLnBrk="1" hangingPunct="1">
              <a:lnSpc>
                <a:spcPct val="110000"/>
              </a:lnSpc>
            </a:pPr>
            <a:r>
              <a:rPr lang="en-US" sz="3500" b="1" smtClean="0"/>
              <a:t>Interest and payments are deferred through construction</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6018">
                                            <p:txEl>
                                              <p:pRg st="0" end="0"/>
                                            </p:txEl>
                                          </p:spTgt>
                                        </p:tgtEl>
                                        <p:attrNameLst>
                                          <p:attrName>style.visibility</p:attrName>
                                        </p:attrNameLst>
                                      </p:cBhvr>
                                      <p:to>
                                        <p:strVal val="visible"/>
                                      </p:to>
                                    </p:set>
                                    <p:animEffect transition="in" filter="randombar(horizontal)">
                                      <p:cBhvr>
                                        <p:cTn id="7" dur="500"/>
                                        <p:tgtEl>
                                          <p:spTgt spid="860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6018">
                                            <p:txEl>
                                              <p:pRg st="1" end="1"/>
                                            </p:txEl>
                                          </p:spTgt>
                                        </p:tgtEl>
                                        <p:attrNameLst>
                                          <p:attrName>style.visibility</p:attrName>
                                        </p:attrNameLst>
                                      </p:cBhvr>
                                      <p:to>
                                        <p:strVal val="visible"/>
                                      </p:to>
                                    </p:set>
                                    <p:animEffect transition="in" filter="randombar(horizontal)">
                                      <p:cBhvr>
                                        <p:cTn id="12" dur="500"/>
                                        <p:tgtEl>
                                          <p:spTgt spid="860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6018">
                                            <p:txEl>
                                              <p:pRg st="2" end="2"/>
                                            </p:txEl>
                                          </p:spTgt>
                                        </p:tgtEl>
                                        <p:attrNameLst>
                                          <p:attrName>style.visibility</p:attrName>
                                        </p:attrNameLst>
                                      </p:cBhvr>
                                      <p:to>
                                        <p:strVal val="visible"/>
                                      </p:to>
                                    </p:set>
                                    <p:animEffect transition="in" filter="randombar(horizontal)">
                                      <p:cBhvr>
                                        <p:cTn id="17" dur="500"/>
                                        <p:tgtEl>
                                          <p:spTgt spid="860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6018">
                                            <p:txEl>
                                              <p:pRg st="3" end="3"/>
                                            </p:txEl>
                                          </p:spTgt>
                                        </p:tgtEl>
                                        <p:attrNameLst>
                                          <p:attrName>style.visibility</p:attrName>
                                        </p:attrNameLst>
                                      </p:cBhvr>
                                      <p:to>
                                        <p:strVal val="visible"/>
                                      </p:to>
                                    </p:set>
                                    <p:animEffect transition="in" filter="randombar(horizontal)">
                                      <p:cBhvr>
                                        <p:cTn id="22" dur="500"/>
                                        <p:tgtEl>
                                          <p:spTgt spid="860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6018">
                                            <p:txEl>
                                              <p:pRg st="4" end="4"/>
                                            </p:txEl>
                                          </p:spTgt>
                                        </p:tgtEl>
                                        <p:attrNameLst>
                                          <p:attrName>style.visibility</p:attrName>
                                        </p:attrNameLst>
                                      </p:cBhvr>
                                      <p:to>
                                        <p:strVal val="visible"/>
                                      </p:to>
                                    </p:set>
                                    <p:animEffect transition="in" filter="randombar(horizontal)">
                                      <p:cBhvr>
                                        <p:cTn id="27" dur="500"/>
                                        <p:tgtEl>
                                          <p:spTgt spid="860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Footer Placeholder 3"/>
          <p:cNvSpPr>
            <a:spLocks noGrp="1"/>
          </p:cNvSpPr>
          <p:nvPr>
            <p:ph type="ftr" sz="quarter" idx="10"/>
          </p:nvPr>
        </p:nvSpPr>
        <p:spPr>
          <a:noFill/>
        </p:spPr>
        <p:txBody>
          <a:bodyPr/>
          <a:lstStyle/>
          <a:p>
            <a:r>
              <a:rPr lang="en-US" smtClean="0"/>
              <a:t>Orientation</a:t>
            </a:r>
          </a:p>
        </p:txBody>
      </p:sp>
      <p:sp>
        <p:nvSpPr>
          <p:cNvPr id="39939" name="Slide Number Placeholder 4"/>
          <p:cNvSpPr>
            <a:spLocks noGrp="1"/>
          </p:cNvSpPr>
          <p:nvPr>
            <p:ph type="sldNum" sz="quarter" idx="11"/>
          </p:nvPr>
        </p:nvSpPr>
        <p:spPr>
          <a:noFill/>
        </p:spPr>
        <p:txBody>
          <a:bodyPr/>
          <a:lstStyle/>
          <a:p>
            <a:fld id="{151B8BD3-D7AD-4B6F-B948-1D25ECFAD977}" type="slidenum">
              <a:rPr lang="en-US" smtClean="0"/>
              <a:pPr/>
              <a:t>35</a:t>
            </a:fld>
            <a:endParaRPr lang="en-US" smtClean="0"/>
          </a:p>
        </p:txBody>
      </p:sp>
      <p:sp>
        <p:nvSpPr>
          <p:cNvPr id="43010" name="Rectangle 2"/>
          <p:cNvSpPr>
            <a:spLocks noGrp="1" noChangeArrowheads="1"/>
          </p:cNvSpPr>
          <p:nvPr>
            <p:ph type="title"/>
          </p:nvPr>
        </p:nvSpPr>
        <p:spPr>
          <a:xfrm>
            <a:off x="933450" y="228600"/>
            <a:ext cx="7924800" cy="1409700"/>
          </a:xfrm>
        </p:spPr>
        <p:txBody>
          <a:bodyPr/>
          <a:lstStyle/>
          <a:p>
            <a:pPr eaLnBrk="1" hangingPunct="1">
              <a:defRPr/>
            </a:pPr>
            <a:r>
              <a:rPr lang="en-US" smtClean="0"/>
              <a:t>Benefits of the 502 Loan Program</a:t>
            </a:r>
          </a:p>
        </p:txBody>
      </p:sp>
      <p:sp>
        <p:nvSpPr>
          <p:cNvPr id="43011" name="Rectangle 3"/>
          <p:cNvSpPr>
            <a:spLocks noGrp="1" noChangeArrowheads="1"/>
          </p:cNvSpPr>
          <p:nvPr>
            <p:ph type="body" idx="1"/>
          </p:nvPr>
        </p:nvSpPr>
        <p:spPr>
          <a:xfrm>
            <a:off x="1066800" y="1905000"/>
            <a:ext cx="8077200" cy="4267200"/>
          </a:xfrm>
        </p:spPr>
        <p:txBody>
          <a:bodyPr/>
          <a:lstStyle/>
          <a:p>
            <a:pPr eaLnBrk="1" hangingPunct="1"/>
            <a:r>
              <a:rPr lang="en-US" sz="3200" b="1" smtClean="0"/>
              <a:t>Effective interest rate below market rate</a:t>
            </a:r>
          </a:p>
          <a:p>
            <a:pPr eaLnBrk="1" hangingPunct="1"/>
            <a:endParaRPr lang="en-US" sz="1000" b="1" smtClean="0"/>
          </a:p>
          <a:p>
            <a:pPr eaLnBrk="1" hangingPunct="1"/>
            <a:r>
              <a:rPr lang="en-US" sz="3200" b="1" smtClean="0"/>
              <a:t>Payment is based on income and adjusted annually</a:t>
            </a:r>
          </a:p>
          <a:p>
            <a:pPr eaLnBrk="1" hangingPunct="1"/>
            <a:endParaRPr lang="en-US" sz="1000" b="1" smtClean="0"/>
          </a:p>
          <a:p>
            <a:pPr eaLnBrk="1" hangingPunct="1"/>
            <a:r>
              <a:rPr lang="en-US" sz="3200" b="1" smtClean="0"/>
              <a:t>Repayment period is 33 or 38 years</a:t>
            </a:r>
          </a:p>
          <a:p>
            <a:pPr eaLnBrk="1" hangingPunct="1"/>
            <a:endParaRPr lang="en-US" sz="1000" b="1" smtClean="0"/>
          </a:p>
          <a:p>
            <a:pPr eaLnBrk="1" hangingPunct="1"/>
            <a:r>
              <a:rPr lang="en-US" sz="3200" b="1" smtClean="0"/>
              <a:t>No down payment is required</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randombar(horizontal)">
                                      <p:cBhvr>
                                        <p:cTn id="7" dur="500"/>
                                        <p:tgtEl>
                                          <p:spTgt spid="4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3011">
                                            <p:txEl>
                                              <p:pRg st="2" end="2"/>
                                            </p:txEl>
                                          </p:spTgt>
                                        </p:tgtEl>
                                        <p:attrNameLst>
                                          <p:attrName>style.visibility</p:attrName>
                                        </p:attrNameLst>
                                      </p:cBhvr>
                                      <p:to>
                                        <p:strVal val="visible"/>
                                      </p:to>
                                    </p:set>
                                    <p:animEffect transition="in" filter="randombar(horizontal)">
                                      <p:cBhvr>
                                        <p:cTn id="12" dur="500"/>
                                        <p:tgtEl>
                                          <p:spTgt spid="430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3011">
                                            <p:txEl>
                                              <p:pRg st="4" end="4"/>
                                            </p:txEl>
                                          </p:spTgt>
                                        </p:tgtEl>
                                        <p:attrNameLst>
                                          <p:attrName>style.visibility</p:attrName>
                                        </p:attrNameLst>
                                      </p:cBhvr>
                                      <p:to>
                                        <p:strVal val="visible"/>
                                      </p:to>
                                    </p:set>
                                    <p:animEffect transition="in" filter="randombar(horizontal)">
                                      <p:cBhvr>
                                        <p:cTn id="17" dur="500"/>
                                        <p:tgtEl>
                                          <p:spTgt spid="430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3011">
                                            <p:txEl>
                                              <p:pRg st="6" end="6"/>
                                            </p:txEl>
                                          </p:spTgt>
                                        </p:tgtEl>
                                        <p:attrNameLst>
                                          <p:attrName>style.visibility</p:attrName>
                                        </p:attrNameLst>
                                      </p:cBhvr>
                                      <p:to>
                                        <p:strVal val="visible"/>
                                      </p:to>
                                    </p:set>
                                    <p:animEffect transition="in" filter="randombar(horizontal)">
                                      <p:cBhvr>
                                        <p:cTn id="22" dur="500"/>
                                        <p:tgtEl>
                                          <p:spTgt spid="430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6" name="Text Box 4"/>
          <p:cNvSpPr txBox="1">
            <a:spLocks noChangeArrowheads="1"/>
          </p:cNvSpPr>
          <p:nvPr/>
        </p:nvSpPr>
        <p:spPr bwMode="auto">
          <a:xfrm>
            <a:off x="990600" y="914400"/>
            <a:ext cx="6858000" cy="3463925"/>
          </a:xfrm>
          <a:prstGeom prst="rect">
            <a:avLst/>
          </a:prstGeom>
          <a:noFill/>
          <a:ln w="9525">
            <a:noFill/>
            <a:miter lim="800000"/>
            <a:headEnd/>
            <a:tailEnd/>
          </a:ln>
        </p:spPr>
        <p:txBody>
          <a:bodyPr>
            <a:spAutoFit/>
          </a:bodyPr>
          <a:lstStyle/>
          <a:p>
            <a:pPr marL="396875" indent="-396875">
              <a:lnSpc>
                <a:spcPct val="90000"/>
              </a:lnSpc>
              <a:spcBef>
                <a:spcPct val="20000"/>
              </a:spcBef>
              <a:buClr>
                <a:schemeClr val="tx2"/>
              </a:buClr>
              <a:buSzPct val="90000"/>
              <a:buFont typeface="Wingdings" pitchFamily="2" charset="2"/>
              <a:buChar char="n"/>
            </a:pPr>
            <a:r>
              <a:rPr lang="en-US" sz="3400">
                <a:solidFill>
                  <a:schemeClr val="tx1"/>
                </a:solidFill>
              </a:rPr>
              <a:t>Closing costs can be financed into the loan</a:t>
            </a:r>
          </a:p>
          <a:p>
            <a:pPr marL="396875" indent="-396875">
              <a:lnSpc>
                <a:spcPct val="90000"/>
              </a:lnSpc>
              <a:spcBef>
                <a:spcPct val="20000"/>
              </a:spcBef>
              <a:buClr>
                <a:schemeClr val="tx2"/>
              </a:buClr>
              <a:buSzPct val="90000"/>
              <a:buFont typeface="Wingdings" pitchFamily="2" charset="2"/>
              <a:buChar char="n"/>
            </a:pPr>
            <a:endParaRPr lang="en-US" sz="1000">
              <a:solidFill>
                <a:schemeClr val="tx1"/>
              </a:solidFill>
            </a:endParaRPr>
          </a:p>
          <a:p>
            <a:pPr marL="396875" indent="-396875">
              <a:lnSpc>
                <a:spcPct val="90000"/>
              </a:lnSpc>
              <a:spcBef>
                <a:spcPct val="20000"/>
              </a:spcBef>
              <a:buClr>
                <a:schemeClr val="tx2"/>
              </a:buClr>
              <a:buSzPct val="90000"/>
              <a:buFont typeface="Wingdings" pitchFamily="2" charset="2"/>
              <a:buChar char="n"/>
            </a:pPr>
            <a:r>
              <a:rPr lang="en-US" sz="3400">
                <a:solidFill>
                  <a:schemeClr val="tx1"/>
                </a:solidFill>
              </a:rPr>
              <a:t>Interest and mortgage payments are deferred during construction</a:t>
            </a:r>
          </a:p>
          <a:p>
            <a:pPr marL="396875" indent="-396875">
              <a:spcBef>
                <a:spcPct val="50000"/>
              </a:spcBef>
            </a:pPr>
            <a:endParaRPr lang="en-US" sz="3400" b="0">
              <a:solidFill>
                <a:schemeClr val="tx1"/>
              </a:solidFill>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animEffect transition="in" filter="randombar(horizontal)">
                                      <p:cBhvr>
                                        <p:cTn id="7" dur="500"/>
                                        <p:tgtEl>
                                          <p:spTgt spid="440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4036">
                                            <p:txEl>
                                              <p:pRg st="2" end="2"/>
                                            </p:txEl>
                                          </p:spTgt>
                                        </p:tgtEl>
                                        <p:attrNameLst>
                                          <p:attrName>style.visibility</p:attrName>
                                        </p:attrNameLst>
                                      </p:cBhvr>
                                      <p:to>
                                        <p:strVal val="visible"/>
                                      </p:to>
                                    </p:set>
                                    <p:animEffect transition="in" filter="randombar(horizontal)">
                                      <p:cBhvr>
                                        <p:cTn id="12" dur="500"/>
                                        <p:tgtEl>
                                          <p:spTgt spid="440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Footer Placeholder 3"/>
          <p:cNvSpPr>
            <a:spLocks noGrp="1"/>
          </p:cNvSpPr>
          <p:nvPr>
            <p:ph type="ftr" sz="quarter" idx="10"/>
          </p:nvPr>
        </p:nvSpPr>
        <p:spPr>
          <a:noFill/>
        </p:spPr>
        <p:txBody>
          <a:bodyPr/>
          <a:lstStyle/>
          <a:p>
            <a:r>
              <a:rPr lang="en-US" smtClean="0"/>
              <a:t>Orientation</a:t>
            </a:r>
          </a:p>
        </p:txBody>
      </p:sp>
      <p:sp>
        <p:nvSpPr>
          <p:cNvPr id="41987" name="Slide Number Placeholder 4"/>
          <p:cNvSpPr>
            <a:spLocks noGrp="1"/>
          </p:cNvSpPr>
          <p:nvPr>
            <p:ph type="sldNum" sz="quarter" idx="11"/>
          </p:nvPr>
        </p:nvSpPr>
        <p:spPr>
          <a:noFill/>
        </p:spPr>
        <p:txBody>
          <a:bodyPr/>
          <a:lstStyle/>
          <a:p>
            <a:fld id="{36CAC8F1-A74B-4993-BB89-6119676F2C90}" type="slidenum">
              <a:rPr lang="en-US" smtClean="0"/>
              <a:pPr/>
              <a:t>37</a:t>
            </a:fld>
            <a:endParaRPr lang="en-US" smtClean="0"/>
          </a:p>
        </p:txBody>
      </p:sp>
      <p:sp>
        <p:nvSpPr>
          <p:cNvPr id="103426" name="Rectangle 2"/>
          <p:cNvSpPr>
            <a:spLocks noGrp="1" noChangeArrowheads="1"/>
          </p:cNvSpPr>
          <p:nvPr>
            <p:ph type="title"/>
          </p:nvPr>
        </p:nvSpPr>
        <p:spPr/>
        <p:txBody>
          <a:bodyPr/>
          <a:lstStyle/>
          <a:p>
            <a:pPr eaLnBrk="1" hangingPunct="1">
              <a:defRPr/>
            </a:pPr>
            <a:r>
              <a:rPr lang="en-US" sz="6000" smtClean="0"/>
              <a:t>Who Is NCALL?</a:t>
            </a:r>
          </a:p>
        </p:txBody>
      </p:sp>
      <p:sp>
        <p:nvSpPr>
          <p:cNvPr id="103427" name="Rectangle 3"/>
          <p:cNvSpPr>
            <a:spLocks noGrp="1" noChangeArrowheads="1"/>
          </p:cNvSpPr>
          <p:nvPr>
            <p:ph type="body" idx="1"/>
          </p:nvPr>
        </p:nvSpPr>
        <p:spPr>
          <a:xfrm>
            <a:off x="1066800" y="2133600"/>
            <a:ext cx="7772400" cy="3048000"/>
          </a:xfrm>
        </p:spPr>
        <p:txBody>
          <a:bodyPr/>
          <a:lstStyle/>
          <a:p>
            <a:pPr eaLnBrk="1" hangingPunct="1"/>
            <a:r>
              <a:rPr lang="en-US" b="1" smtClean="0"/>
              <a:t>Began in 1955 as a legislative advocate</a:t>
            </a:r>
          </a:p>
          <a:p>
            <a:pPr eaLnBrk="1" hangingPunct="1"/>
            <a:endParaRPr lang="en-US" sz="1800" b="1" smtClean="0"/>
          </a:p>
          <a:p>
            <a:pPr eaLnBrk="1" hangingPunct="1"/>
            <a:r>
              <a:rPr lang="en-US" b="1" smtClean="0"/>
              <a:t>In 1976 started our housing TA on the Delmarva Peninsula</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Effect transition="in" filter="slide(fromBottom)">
                                      <p:cBhvr>
                                        <p:cTn id="7" dur="500"/>
                                        <p:tgtEl>
                                          <p:spTgt spid="103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3427">
                                            <p:txEl>
                                              <p:pRg st="2" end="2"/>
                                            </p:txEl>
                                          </p:spTgt>
                                        </p:tgtEl>
                                        <p:attrNameLst>
                                          <p:attrName>style.visibility</p:attrName>
                                        </p:attrNameLst>
                                      </p:cBhvr>
                                      <p:to>
                                        <p:strVal val="visible"/>
                                      </p:to>
                                    </p:set>
                                    <p:animEffect transition="in" filter="slide(fromBottom)">
                                      <p:cBhvr>
                                        <p:cTn id="12" dur="500"/>
                                        <p:tgtEl>
                                          <p:spTgt spid="1034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Footer Placeholder 3"/>
          <p:cNvSpPr>
            <a:spLocks noGrp="1"/>
          </p:cNvSpPr>
          <p:nvPr>
            <p:ph type="ftr" sz="quarter" idx="10"/>
          </p:nvPr>
        </p:nvSpPr>
        <p:spPr>
          <a:noFill/>
        </p:spPr>
        <p:txBody>
          <a:bodyPr/>
          <a:lstStyle/>
          <a:p>
            <a:r>
              <a:rPr lang="en-US" smtClean="0"/>
              <a:t>Orientation</a:t>
            </a:r>
          </a:p>
        </p:txBody>
      </p:sp>
      <p:sp>
        <p:nvSpPr>
          <p:cNvPr id="43011" name="Slide Number Placeholder 4"/>
          <p:cNvSpPr>
            <a:spLocks noGrp="1"/>
          </p:cNvSpPr>
          <p:nvPr>
            <p:ph type="sldNum" sz="quarter" idx="11"/>
          </p:nvPr>
        </p:nvSpPr>
        <p:spPr>
          <a:noFill/>
        </p:spPr>
        <p:txBody>
          <a:bodyPr/>
          <a:lstStyle/>
          <a:p>
            <a:fld id="{8C76A0FD-0721-43A2-9D2A-66AD85E79786}" type="slidenum">
              <a:rPr lang="en-US" smtClean="0"/>
              <a:pPr/>
              <a:t>38</a:t>
            </a:fld>
            <a:endParaRPr lang="en-US" smtClean="0"/>
          </a:p>
        </p:txBody>
      </p:sp>
      <p:sp>
        <p:nvSpPr>
          <p:cNvPr id="104450" name="Rectangle 2"/>
          <p:cNvSpPr>
            <a:spLocks noGrp="1" noChangeArrowheads="1"/>
          </p:cNvSpPr>
          <p:nvPr>
            <p:ph type="title"/>
          </p:nvPr>
        </p:nvSpPr>
        <p:spPr>
          <a:xfrm>
            <a:off x="838200" y="457200"/>
            <a:ext cx="8305800" cy="1143000"/>
          </a:xfrm>
        </p:spPr>
        <p:txBody>
          <a:bodyPr/>
          <a:lstStyle/>
          <a:p>
            <a:pPr eaLnBrk="1" hangingPunct="1">
              <a:lnSpc>
                <a:spcPct val="70000"/>
              </a:lnSpc>
              <a:defRPr/>
            </a:pPr>
            <a:r>
              <a:rPr lang="en-US" smtClean="0"/>
              <a:t>NCALL’s Role in the Self-Help Program</a:t>
            </a:r>
          </a:p>
        </p:txBody>
      </p:sp>
      <p:sp>
        <p:nvSpPr>
          <p:cNvPr id="104451" name="Rectangle 3"/>
          <p:cNvSpPr>
            <a:spLocks noGrp="1" noChangeArrowheads="1"/>
          </p:cNvSpPr>
          <p:nvPr>
            <p:ph type="body" idx="1"/>
          </p:nvPr>
        </p:nvSpPr>
        <p:spPr>
          <a:xfrm>
            <a:off x="990600" y="2133600"/>
            <a:ext cx="7772400" cy="3733800"/>
          </a:xfrm>
        </p:spPr>
        <p:txBody>
          <a:bodyPr/>
          <a:lstStyle/>
          <a:p>
            <a:pPr eaLnBrk="1" hangingPunct="1"/>
            <a:r>
              <a:rPr lang="en-US" b="1" smtClean="0"/>
              <a:t>1983 - began a regional self-help contract through USDA Rural Development</a:t>
            </a:r>
          </a:p>
          <a:p>
            <a:pPr eaLnBrk="1" hangingPunct="1"/>
            <a:endParaRPr lang="en-US" sz="1900" b="1" smtClean="0"/>
          </a:p>
          <a:p>
            <a:pPr eaLnBrk="1" hangingPunct="1"/>
            <a:r>
              <a:rPr lang="en-US" b="1" smtClean="0"/>
              <a:t>NCALL provides assistance to potential and existing self-help housing grantees in 21 states</a:t>
            </a:r>
            <a:endParaRPr lang="en-US" smtClean="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Effect transition="in" filter="randombar(vertical)">
                                      <p:cBhvr>
                                        <p:cTn id="7" dur="500"/>
                                        <p:tgtEl>
                                          <p:spTgt spid="1044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104451">
                                            <p:txEl>
                                              <p:pRg st="2" end="2"/>
                                            </p:txEl>
                                          </p:spTgt>
                                        </p:tgtEl>
                                        <p:attrNameLst>
                                          <p:attrName>style.visibility</p:attrName>
                                        </p:attrNameLst>
                                      </p:cBhvr>
                                      <p:to>
                                        <p:strVal val="visible"/>
                                      </p:to>
                                    </p:set>
                                    <p:animEffect transition="in" filter="randombar(vertical)">
                                      <p:cBhvr>
                                        <p:cTn id="12" dur="500"/>
                                        <p:tgtEl>
                                          <p:spTgt spid="1044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Footer Placeholder 3"/>
          <p:cNvSpPr>
            <a:spLocks noGrp="1"/>
          </p:cNvSpPr>
          <p:nvPr>
            <p:ph type="ftr" sz="quarter" idx="10"/>
          </p:nvPr>
        </p:nvSpPr>
        <p:spPr>
          <a:noFill/>
        </p:spPr>
        <p:txBody>
          <a:bodyPr/>
          <a:lstStyle/>
          <a:p>
            <a:r>
              <a:rPr lang="en-US" smtClean="0"/>
              <a:t>Orientation</a:t>
            </a:r>
          </a:p>
        </p:txBody>
      </p:sp>
      <p:sp>
        <p:nvSpPr>
          <p:cNvPr id="44035" name="Slide Number Placeholder 4"/>
          <p:cNvSpPr>
            <a:spLocks noGrp="1"/>
          </p:cNvSpPr>
          <p:nvPr>
            <p:ph type="sldNum" sz="quarter" idx="11"/>
          </p:nvPr>
        </p:nvSpPr>
        <p:spPr>
          <a:noFill/>
        </p:spPr>
        <p:txBody>
          <a:bodyPr/>
          <a:lstStyle/>
          <a:p>
            <a:fld id="{26CB4109-9C36-40EE-BB28-8270C1F743EF}" type="slidenum">
              <a:rPr lang="en-US" smtClean="0"/>
              <a:pPr/>
              <a:t>39</a:t>
            </a:fld>
            <a:endParaRPr lang="en-US" smtClean="0"/>
          </a:p>
        </p:txBody>
      </p:sp>
      <p:sp>
        <p:nvSpPr>
          <p:cNvPr id="105474" name="Rectangle 2"/>
          <p:cNvSpPr>
            <a:spLocks noGrp="1" noChangeArrowheads="1"/>
          </p:cNvSpPr>
          <p:nvPr>
            <p:ph type="title"/>
          </p:nvPr>
        </p:nvSpPr>
        <p:spPr>
          <a:xfrm>
            <a:off x="914400" y="533400"/>
            <a:ext cx="8229600" cy="1104900"/>
          </a:xfrm>
        </p:spPr>
        <p:txBody>
          <a:bodyPr/>
          <a:lstStyle/>
          <a:p>
            <a:pPr eaLnBrk="1" hangingPunct="1">
              <a:lnSpc>
                <a:spcPct val="70000"/>
              </a:lnSpc>
              <a:defRPr/>
            </a:pPr>
            <a:r>
              <a:rPr lang="en-US" smtClean="0"/>
              <a:t>Services NCALL Provides</a:t>
            </a:r>
          </a:p>
        </p:txBody>
      </p:sp>
      <p:sp>
        <p:nvSpPr>
          <p:cNvPr id="105475" name="Rectangle 3"/>
          <p:cNvSpPr>
            <a:spLocks noGrp="1" noChangeArrowheads="1"/>
          </p:cNvSpPr>
          <p:nvPr>
            <p:ph type="body" idx="1"/>
          </p:nvPr>
        </p:nvSpPr>
        <p:spPr>
          <a:xfrm>
            <a:off x="1143000" y="1905000"/>
            <a:ext cx="7467600" cy="3962400"/>
          </a:xfrm>
        </p:spPr>
        <p:txBody>
          <a:bodyPr/>
          <a:lstStyle/>
          <a:p>
            <a:pPr eaLnBrk="1" hangingPunct="1">
              <a:lnSpc>
                <a:spcPct val="110000"/>
              </a:lnSpc>
            </a:pPr>
            <a:r>
              <a:rPr lang="en-US" sz="3000" b="1" smtClean="0"/>
              <a:t>Application Training</a:t>
            </a:r>
          </a:p>
          <a:p>
            <a:pPr eaLnBrk="1" hangingPunct="1">
              <a:lnSpc>
                <a:spcPct val="110000"/>
              </a:lnSpc>
            </a:pPr>
            <a:r>
              <a:rPr lang="en-US" sz="3000" b="1" smtClean="0"/>
              <a:t>Program Planning</a:t>
            </a:r>
          </a:p>
          <a:p>
            <a:pPr eaLnBrk="1" hangingPunct="1">
              <a:lnSpc>
                <a:spcPct val="110000"/>
              </a:lnSpc>
            </a:pPr>
            <a:r>
              <a:rPr lang="en-US" sz="3000" b="1" smtClean="0"/>
              <a:t>Construction Scheduling</a:t>
            </a:r>
          </a:p>
          <a:p>
            <a:pPr eaLnBrk="1" hangingPunct="1">
              <a:lnSpc>
                <a:spcPct val="110000"/>
              </a:lnSpc>
            </a:pPr>
            <a:r>
              <a:rPr lang="en-US" sz="3000" b="1" smtClean="0"/>
              <a:t>Grants Management</a:t>
            </a:r>
          </a:p>
          <a:p>
            <a:pPr eaLnBrk="1" hangingPunct="1">
              <a:lnSpc>
                <a:spcPct val="110000"/>
              </a:lnSpc>
            </a:pPr>
            <a:r>
              <a:rPr lang="en-US" sz="3000" b="1" smtClean="0"/>
              <a:t>Staff Training Workshops</a:t>
            </a:r>
          </a:p>
          <a:p>
            <a:pPr eaLnBrk="1" hangingPunct="1">
              <a:lnSpc>
                <a:spcPct val="110000"/>
              </a:lnSpc>
            </a:pPr>
            <a:r>
              <a:rPr lang="en-US" sz="3000" b="1" smtClean="0"/>
              <a:t>Networking Opportunities</a:t>
            </a:r>
          </a:p>
          <a:p>
            <a:pPr eaLnBrk="1" hangingPunct="1">
              <a:lnSpc>
                <a:spcPct val="110000"/>
              </a:lnSpc>
            </a:pPr>
            <a:r>
              <a:rPr lang="en-US" sz="3000" b="1" smtClean="0"/>
              <a:t>Various Other Services</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475"/>
                                        </p:tgtEl>
                                        <p:attrNameLst>
                                          <p:attrName>style.visibility</p:attrName>
                                        </p:attrNameLst>
                                      </p:cBhvr>
                                      <p:to>
                                        <p:strVal val="visible"/>
                                      </p:to>
                                    </p:set>
                                    <p:anim calcmode="lin" valueType="num">
                                      <p:cBhvr additive="base">
                                        <p:cTn id="7" dur="500" fill="hold"/>
                                        <p:tgtEl>
                                          <p:spTgt spid="105475"/>
                                        </p:tgtEl>
                                        <p:attrNameLst>
                                          <p:attrName>ppt_x</p:attrName>
                                        </p:attrNameLst>
                                      </p:cBhvr>
                                      <p:tavLst>
                                        <p:tav tm="0">
                                          <p:val>
                                            <p:strVal val="0-#ppt_w/2"/>
                                          </p:val>
                                        </p:tav>
                                        <p:tav tm="100000">
                                          <p:val>
                                            <p:strVal val="#ppt_x"/>
                                          </p:val>
                                        </p:tav>
                                      </p:tavLst>
                                    </p:anim>
                                    <p:anim calcmode="lin" valueType="num">
                                      <p:cBhvr additive="base">
                                        <p:cTn id="8" dur="500" fill="hold"/>
                                        <p:tgtEl>
                                          <p:spTgt spid="1054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1066800" y="1371600"/>
            <a:ext cx="7772400" cy="4191000"/>
          </a:xfrm>
        </p:spPr>
        <p:txBody>
          <a:bodyPr/>
          <a:lstStyle/>
          <a:p>
            <a:pPr eaLnBrk="1" hangingPunct="1">
              <a:spcBef>
                <a:spcPct val="65000"/>
              </a:spcBef>
            </a:pPr>
            <a:r>
              <a:rPr lang="en-US" b="1" smtClean="0"/>
              <a:t>Over 40,000 homes have been successfully built through this method</a:t>
            </a:r>
          </a:p>
          <a:p>
            <a:pPr eaLnBrk="1" hangingPunct="1">
              <a:spcBef>
                <a:spcPct val="65000"/>
              </a:spcBef>
            </a:pPr>
            <a:r>
              <a:rPr lang="en-US" b="1" smtClean="0"/>
              <a:t>At one time, all 50 states have participated in the Rural Development Mutual Self-Help Program</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slide(fromBottom)">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slide(fromBottom)">
                                      <p:cBhvr>
                                        <p:cTn id="12" dur="500"/>
                                        <p:tgtEl>
                                          <p:spTgt spid="204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Footer Placeholder 1"/>
          <p:cNvSpPr>
            <a:spLocks noGrp="1"/>
          </p:cNvSpPr>
          <p:nvPr>
            <p:ph type="ftr" sz="quarter" idx="10"/>
          </p:nvPr>
        </p:nvSpPr>
        <p:spPr>
          <a:noFill/>
        </p:spPr>
        <p:txBody>
          <a:bodyPr/>
          <a:lstStyle/>
          <a:p>
            <a:r>
              <a:rPr lang="en-US" smtClean="0"/>
              <a:t>Orientation</a:t>
            </a:r>
          </a:p>
        </p:txBody>
      </p:sp>
      <p:sp>
        <p:nvSpPr>
          <p:cNvPr id="7172" name="Slide Number Placeholder 2"/>
          <p:cNvSpPr>
            <a:spLocks noGrp="1"/>
          </p:cNvSpPr>
          <p:nvPr>
            <p:ph type="sldNum" sz="quarter" idx="11"/>
          </p:nvPr>
        </p:nvSpPr>
        <p:spPr>
          <a:noFill/>
        </p:spPr>
        <p:txBody>
          <a:bodyPr/>
          <a:lstStyle/>
          <a:p>
            <a:fld id="{506A9EF0-502D-4CFF-B047-CAFA8948EDCE}" type="slidenum">
              <a:rPr lang="en-US" smtClean="0"/>
              <a:pPr/>
              <a:t>40</a:t>
            </a:fld>
            <a:endParaRPr lang="en-US" smtClean="0"/>
          </a:p>
        </p:txBody>
      </p:sp>
      <p:sp>
        <p:nvSpPr>
          <p:cNvPr id="106498" name="Rectangle 2"/>
          <p:cNvSpPr>
            <a:spLocks noGrp="1" noChangeArrowheads="1"/>
          </p:cNvSpPr>
          <p:nvPr>
            <p:ph type="title" idx="4294967295"/>
          </p:nvPr>
        </p:nvSpPr>
        <p:spPr>
          <a:xfrm>
            <a:off x="990600" y="533400"/>
            <a:ext cx="8153400" cy="1143000"/>
          </a:xfrm>
        </p:spPr>
        <p:txBody>
          <a:bodyPr/>
          <a:lstStyle/>
          <a:p>
            <a:pPr eaLnBrk="1" hangingPunct="1">
              <a:defRPr/>
            </a:pPr>
            <a:r>
              <a:rPr lang="en-US" smtClean="0"/>
              <a:t>NCALL’s Self-Help Region</a:t>
            </a:r>
          </a:p>
        </p:txBody>
      </p:sp>
      <p:graphicFrame>
        <p:nvGraphicFramePr>
          <p:cNvPr id="106499" name="Object 3"/>
          <p:cNvGraphicFramePr>
            <a:graphicFrameLocks noChangeAspect="1"/>
          </p:cNvGraphicFramePr>
          <p:nvPr/>
        </p:nvGraphicFramePr>
        <p:xfrm>
          <a:off x="1447800" y="1905000"/>
          <a:ext cx="7086600" cy="4570413"/>
        </p:xfrm>
        <a:graphic>
          <a:graphicData uri="http://schemas.openxmlformats.org/presentationml/2006/ole">
            <p:oleObj spid="_x0000_s7170" name="Document" r:id="rId3" imgW="5954400" imgH="3832560" progId="">
              <p:embed/>
            </p:oleObj>
          </a:graphicData>
        </a:graphic>
      </p:graphicFrame>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06499"/>
                                        </p:tgtEl>
                                        <p:attrNameLst>
                                          <p:attrName>style.visibility</p:attrName>
                                        </p:attrNameLst>
                                      </p:cBhvr>
                                      <p:to>
                                        <p:strVal val="visible"/>
                                      </p:to>
                                    </p:set>
                                    <p:animEffect transition="in" filter="box(out)">
                                      <p:cBhvr>
                                        <p:cTn id="7" dur="500"/>
                                        <p:tgtEl>
                                          <p:spTgt spid="106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Footer Placeholder 3"/>
          <p:cNvSpPr>
            <a:spLocks noGrp="1"/>
          </p:cNvSpPr>
          <p:nvPr>
            <p:ph type="ftr" sz="quarter" idx="10"/>
          </p:nvPr>
        </p:nvSpPr>
        <p:spPr>
          <a:noFill/>
        </p:spPr>
        <p:txBody>
          <a:bodyPr/>
          <a:lstStyle/>
          <a:p>
            <a:r>
              <a:rPr lang="en-US" smtClean="0"/>
              <a:t>Orientation</a:t>
            </a:r>
          </a:p>
        </p:txBody>
      </p:sp>
      <p:sp>
        <p:nvSpPr>
          <p:cNvPr id="45059" name="Slide Number Placeholder 4"/>
          <p:cNvSpPr>
            <a:spLocks noGrp="1"/>
          </p:cNvSpPr>
          <p:nvPr>
            <p:ph type="sldNum" sz="quarter" idx="11"/>
          </p:nvPr>
        </p:nvSpPr>
        <p:spPr>
          <a:noFill/>
        </p:spPr>
        <p:txBody>
          <a:bodyPr/>
          <a:lstStyle/>
          <a:p>
            <a:fld id="{49FAB2A0-28DB-420F-BCF6-58E40937D4A8}" type="slidenum">
              <a:rPr lang="en-US" smtClean="0"/>
              <a:pPr/>
              <a:t>41</a:t>
            </a:fld>
            <a:endParaRPr lang="en-US" smtClean="0"/>
          </a:p>
        </p:txBody>
      </p:sp>
      <p:sp>
        <p:nvSpPr>
          <p:cNvPr id="107522" name="Rectangle 2"/>
          <p:cNvSpPr>
            <a:spLocks noGrp="1" noChangeArrowheads="1"/>
          </p:cNvSpPr>
          <p:nvPr>
            <p:ph type="title"/>
          </p:nvPr>
        </p:nvSpPr>
        <p:spPr>
          <a:xfrm>
            <a:off x="838200" y="304800"/>
            <a:ext cx="8305800" cy="1371600"/>
          </a:xfrm>
        </p:spPr>
        <p:txBody>
          <a:bodyPr/>
          <a:lstStyle/>
          <a:p>
            <a:pPr eaLnBrk="1" hangingPunct="1">
              <a:defRPr/>
            </a:pPr>
            <a:r>
              <a:rPr lang="en-US" smtClean="0"/>
              <a:t>NCALL ’s Self-Help </a:t>
            </a:r>
            <a:br>
              <a:rPr lang="en-US" smtClean="0"/>
            </a:br>
            <a:r>
              <a:rPr lang="en-US" smtClean="0"/>
              <a:t>Housing Team</a:t>
            </a:r>
          </a:p>
        </p:txBody>
      </p:sp>
      <p:sp>
        <p:nvSpPr>
          <p:cNvPr id="107523" name="Rectangle 3"/>
          <p:cNvSpPr>
            <a:spLocks noGrp="1" noChangeArrowheads="1"/>
          </p:cNvSpPr>
          <p:nvPr>
            <p:ph type="body" idx="1"/>
          </p:nvPr>
        </p:nvSpPr>
        <p:spPr>
          <a:xfrm>
            <a:off x="1066800" y="2057400"/>
            <a:ext cx="8077200" cy="4114800"/>
          </a:xfrm>
        </p:spPr>
        <p:txBody>
          <a:bodyPr/>
          <a:lstStyle/>
          <a:p>
            <a:pPr eaLnBrk="1" hangingPunct="1">
              <a:lnSpc>
                <a:spcPct val="115000"/>
              </a:lnSpc>
            </a:pPr>
            <a:r>
              <a:rPr lang="en-US" sz="2700" b="1" smtClean="0"/>
              <a:t>Sherry DeZwarte – Housing Coordinator</a:t>
            </a:r>
          </a:p>
          <a:p>
            <a:pPr eaLnBrk="1" hangingPunct="1">
              <a:lnSpc>
                <a:spcPct val="115000"/>
              </a:lnSpc>
            </a:pPr>
            <a:r>
              <a:rPr lang="en-US" sz="2700" b="1" smtClean="0"/>
              <a:t>Ulla Moore – Housing Specialist</a:t>
            </a:r>
          </a:p>
          <a:p>
            <a:pPr eaLnBrk="1" hangingPunct="1">
              <a:lnSpc>
                <a:spcPct val="90000"/>
              </a:lnSpc>
            </a:pPr>
            <a:r>
              <a:rPr lang="en-US" sz="2700" b="1" smtClean="0"/>
              <a:t>Mark Lasocha – Housing Specialist</a:t>
            </a:r>
          </a:p>
          <a:p>
            <a:pPr eaLnBrk="1" hangingPunct="1">
              <a:lnSpc>
                <a:spcPct val="90000"/>
              </a:lnSpc>
            </a:pPr>
            <a:r>
              <a:rPr lang="en-US" sz="2700" b="1" smtClean="0"/>
              <a:t>Don Pierce – Contracted Housing Specialist</a:t>
            </a:r>
          </a:p>
          <a:p>
            <a:pPr eaLnBrk="1" hangingPunct="1">
              <a:lnSpc>
                <a:spcPct val="90000"/>
              </a:lnSpc>
            </a:pPr>
            <a:r>
              <a:rPr lang="en-US" sz="2700" b="1" smtClean="0"/>
              <a:t>Jill Lordan – Contracted Housing Specialist</a:t>
            </a:r>
          </a:p>
          <a:p>
            <a:pPr eaLnBrk="1" hangingPunct="1">
              <a:lnSpc>
                <a:spcPct val="90000"/>
              </a:lnSpc>
            </a:pPr>
            <a:r>
              <a:rPr lang="en-US" sz="2700" b="1" smtClean="0"/>
              <a:t>Meghan Fitzgerald – Program Analyst</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7523"/>
                                        </p:tgtEl>
                                        <p:attrNameLst>
                                          <p:attrName>style.visibility</p:attrName>
                                        </p:attrNameLst>
                                      </p:cBhvr>
                                      <p:to>
                                        <p:strVal val="visible"/>
                                      </p:to>
                                    </p:set>
                                    <p:animEffect transition="in" filter="dissolve">
                                      <p:cBhvr>
                                        <p:cTn id="7" dur="500"/>
                                        <p:tgtEl>
                                          <p:spTgt spid="107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Footer Placeholder 4"/>
          <p:cNvSpPr>
            <a:spLocks noGrp="1"/>
          </p:cNvSpPr>
          <p:nvPr>
            <p:ph type="ftr" sz="quarter" idx="10"/>
          </p:nvPr>
        </p:nvSpPr>
        <p:spPr>
          <a:noFill/>
        </p:spPr>
        <p:txBody>
          <a:bodyPr/>
          <a:lstStyle/>
          <a:p>
            <a:r>
              <a:rPr lang="en-US" smtClean="0"/>
              <a:t>Orientation</a:t>
            </a:r>
          </a:p>
        </p:txBody>
      </p:sp>
      <p:sp>
        <p:nvSpPr>
          <p:cNvPr id="46083" name="Slide Number Placeholder 5"/>
          <p:cNvSpPr>
            <a:spLocks noGrp="1"/>
          </p:cNvSpPr>
          <p:nvPr>
            <p:ph type="sldNum" sz="quarter" idx="11"/>
          </p:nvPr>
        </p:nvSpPr>
        <p:spPr>
          <a:noFill/>
        </p:spPr>
        <p:txBody>
          <a:bodyPr/>
          <a:lstStyle/>
          <a:p>
            <a:fld id="{BBE60F70-1014-4993-9443-7C6236F35539}" type="slidenum">
              <a:rPr lang="en-US" smtClean="0"/>
              <a:pPr/>
              <a:t>42</a:t>
            </a:fld>
            <a:endParaRPr lang="en-US" smtClean="0"/>
          </a:p>
        </p:txBody>
      </p:sp>
      <p:sp>
        <p:nvSpPr>
          <p:cNvPr id="60418" name="Rectangle 2"/>
          <p:cNvSpPr>
            <a:spLocks noGrp="1" noChangeArrowheads="1"/>
          </p:cNvSpPr>
          <p:nvPr>
            <p:ph type="title"/>
          </p:nvPr>
        </p:nvSpPr>
        <p:spPr/>
        <p:txBody>
          <a:bodyPr/>
          <a:lstStyle/>
          <a:p>
            <a:pPr eaLnBrk="1" hangingPunct="1">
              <a:defRPr/>
            </a:pPr>
            <a:r>
              <a:rPr lang="en-US" smtClean="0"/>
              <a:t>Sample Self-Help Homes</a:t>
            </a:r>
          </a:p>
        </p:txBody>
      </p:sp>
      <p:sp>
        <p:nvSpPr>
          <p:cNvPr id="60419" name="Rectangle 3"/>
          <p:cNvSpPr>
            <a:spLocks noGrp="1" noChangeArrowheads="1"/>
          </p:cNvSpPr>
          <p:nvPr>
            <p:ph type="body" sz="half" idx="2"/>
          </p:nvPr>
        </p:nvSpPr>
        <p:spPr>
          <a:xfrm>
            <a:off x="4999038" y="2197100"/>
            <a:ext cx="3695700" cy="3517900"/>
          </a:xfrm>
        </p:spPr>
        <p:txBody>
          <a:bodyPr/>
          <a:lstStyle/>
          <a:p>
            <a:pPr eaLnBrk="1" hangingPunct="1">
              <a:buFont typeface="Wingdings" pitchFamily="2" charset="2"/>
              <a:buNone/>
            </a:pPr>
            <a:r>
              <a:rPr lang="en-US" sz="2600" b="1" smtClean="0"/>
              <a:t>	A completed home in southern Maryland, sponsored by Southern Maryland Tri-County Community Action Commission.</a:t>
            </a:r>
          </a:p>
        </p:txBody>
      </p:sp>
      <p:pic>
        <p:nvPicPr>
          <p:cNvPr id="60420" name="Picture 4"/>
          <p:cNvPicPr>
            <a:picLocks noChangeAspect="1" noChangeArrowheads="1"/>
          </p:cNvPicPr>
          <p:nvPr/>
        </p:nvPicPr>
        <p:blipFill>
          <a:blip r:embed="rId2" cstate="print"/>
          <a:srcRect/>
          <a:stretch>
            <a:fillRect/>
          </a:stretch>
        </p:blipFill>
        <p:spPr bwMode="auto">
          <a:xfrm>
            <a:off x="228600" y="2057400"/>
            <a:ext cx="5105400" cy="3506788"/>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dissolve">
                                      <p:cBhvr>
                                        <p:cTn id="7" dur="500"/>
                                        <p:tgtEl>
                                          <p:spTgt spid="604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0419">
                                            <p:txEl>
                                              <p:pRg st="0" end="0"/>
                                            </p:txEl>
                                          </p:spTgt>
                                        </p:tgtEl>
                                        <p:attrNameLst>
                                          <p:attrName>style.visibility</p:attrName>
                                        </p:attrNameLst>
                                      </p:cBhvr>
                                      <p:to>
                                        <p:strVal val="visible"/>
                                      </p:to>
                                    </p:set>
                                    <p:animEffect transition="in" filter="dissolve">
                                      <p:cBhvr>
                                        <p:cTn id="12" dur="500"/>
                                        <p:tgtEl>
                                          <p:spTgt spid="604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6" name="Picture 4" descr="SH Family"/>
          <p:cNvPicPr>
            <a:picLocks noChangeAspect="1" noChangeArrowheads="1"/>
          </p:cNvPicPr>
          <p:nvPr/>
        </p:nvPicPr>
        <p:blipFill>
          <a:blip r:embed="rId2" cstate="print"/>
          <a:srcRect/>
          <a:stretch>
            <a:fillRect/>
          </a:stretch>
        </p:blipFill>
        <p:spPr bwMode="auto">
          <a:xfrm>
            <a:off x="304800" y="0"/>
            <a:ext cx="8534400" cy="6827838"/>
          </a:xfrm>
          <a:prstGeom prst="rect">
            <a:avLst/>
          </a:prstGeom>
          <a:noFill/>
          <a:ln w="9525">
            <a:noFill/>
            <a:miter lim="800000"/>
            <a:headEnd/>
            <a:tailEnd/>
          </a:ln>
        </p:spPr>
      </p:pic>
    </p:spTree>
  </p:cSld>
  <p:clrMapOvr>
    <a:masterClrMapping/>
  </p:clrMapOvr>
  <p:transition>
    <p:strips dir="rd"/>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0" name="Picture 3" descr="008"/>
          <p:cNvPicPr>
            <a:picLocks noChangeAspect="1" noChangeArrowheads="1"/>
          </p:cNvPicPr>
          <p:nvPr/>
        </p:nvPicPr>
        <p:blipFill>
          <a:blip r:embed="rId2" cstate="print"/>
          <a:srcRect/>
          <a:stretch>
            <a:fillRect/>
          </a:stretch>
        </p:blipFill>
        <p:spPr bwMode="auto">
          <a:xfrm>
            <a:off x="0" y="1514475"/>
            <a:ext cx="9144000" cy="3565525"/>
          </a:xfrm>
          <a:prstGeom prst="rect">
            <a:avLst/>
          </a:prstGeom>
          <a:noFill/>
          <a:ln w="9525">
            <a:noFill/>
            <a:miter lim="800000"/>
            <a:headEnd/>
            <a:tailEnd/>
          </a:ln>
        </p:spPr>
      </p:pic>
    </p:spTree>
  </p:cSld>
  <p:clrMapOvr>
    <a:masterClrMapping/>
  </p:clrMapOvr>
  <p:transition>
    <p:strips dir="rd"/>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4" name="Picture 4" descr="MHDC Self-Help Build Day June 7 2007 100"/>
          <p:cNvPicPr>
            <a:picLocks noChangeAspect="1" noChangeArrowheads="1"/>
          </p:cNvPicPr>
          <p:nvPr/>
        </p:nvPicPr>
        <p:blipFill>
          <a:blip r:embed="rId2" cstate="print"/>
          <a:srcRect/>
          <a:stretch>
            <a:fillRect/>
          </a:stretch>
        </p:blipFill>
        <p:spPr bwMode="auto">
          <a:xfrm>
            <a:off x="0" y="473075"/>
            <a:ext cx="9144000" cy="5911850"/>
          </a:xfrm>
          <a:prstGeom prst="rect">
            <a:avLst/>
          </a:prstGeom>
          <a:noFill/>
          <a:ln w="9525">
            <a:noFill/>
            <a:miter lim="800000"/>
            <a:headEnd/>
            <a:tailEnd/>
          </a:ln>
        </p:spPr>
      </p:pic>
    </p:spTree>
  </p:cSld>
  <p:clrMapOvr>
    <a:masterClrMapping/>
  </p:clrMapOvr>
  <p:transition>
    <p:strips dir="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1"/>
          <p:cNvSpPr>
            <a:spLocks noGrp="1"/>
          </p:cNvSpPr>
          <p:nvPr>
            <p:ph type="ftr" sz="quarter" idx="10"/>
          </p:nvPr>
        </p:nvSpPr>
        <p:spPr>
          <a:noFill/>
        </p:spPr>
        <p:txBody>
          <a:bodyPr/>
          <a:lstStyle/>
          <a:p>
            <a:r>
              <a:rPr lang="en-US" smtClean="0"/>
              <a:t>Orientation</a:t>
            </a:r>
          </a:p>
        </p:txBody>
      </p:sp>
      <p:sp>
        <p:nvSpPr>
          <p:cNvPr id="50179" name="Slide Number Placeholder 2"/>
          <p:cNvSpPr>
            <a:spLocks noGrp="1"/>
          </p:cNvSpPr>
          <p:nvPr>
            <p:ph type="sldNum" sz="quarter" idx="11"/>
          </p:nvPr>
        </p:nvSpPr>
        <p:spPr>
          <a:noFill/>
        </p:spPr>
        <p:txBody>
          <a:bodyPr/>
          <a:lstStyle/>
          <a:p>
            <a:fld id="{3D07563F-43C3-4357-86DD-1A4387824850}" type="slidenum">
              <a:rPr lang="en-US" smtClean="0"/>
              <a:pPr/>
              <a:t>46</a:t>
            </a:fld>
            <a:endParaRPr lang="en-US" smtClean="0"/>
          </a:p>
        </p:txBody>
      </p:sp>
      <p:pic>
        <p:nvPicPr>
          <p:cNvPr id="50180" name="Picture 2" descr="Fayette Cnty house"/>
          <p:cNvPicPr>
            <a:picLocks noChangeAspect="1" noChangeArrowheads="1"/>
          </p:cNvPicPr>
          <p:nvPr/>
        </p:nvPicPr>
        <p:blipFill>
          <a:blip r:embed="rId2" cstate="print"/>
          <a:srcRect/>
          <a:stretch>
            <a:fillRect/>
          </a:stretch>
        </p:blipFill>
        <p:spPr bwMode="auto">
          <a:xfrm>
            <a:off x="228600" y="152400"/>
            <a:ext cx="8534400" cy="640080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1"/>
          <p:cNvSpPr>
            <a:spLocks noGrp="1"/>
          </p:cNvSpPr>
          <p:nvPr>
            <p:ph type="ftr" sz="quarter" idx="10"/>
          </p:nvPr>
        </p:nvSpPr>
        <p:spPr>
          <a:noFill/>
        </p:spPr>
        <p:txBody>
          <a:bodyPr/>
          <a:lstStyle/>
          <a:p>
            <a:r>
              <a:rPr lang="en-US" smtClean="0"/>
              <a:t>Orientation</a:t>
            </a:r>
          </a:p>
        </p:txBody>
      </p:sp>
      <p:sp>
        <p:nvSpPr>
          <p:cNvPr id="51203" name="Slide Number Placeholder 2"/>
          <p:cNvSpPr>
            <a:spLocks noGrp="1"/>
          </p:cNvSpPr>
          <p:nvPr>
            <p:ph type="sldNum" sz="quarter" idx="11"/>
          </p:nvPr>
        </p:nvSpPr>
        <p:spPr>
          <a:noFill/>
        </p:spPr>
        <p:txBody>
          <a:bodyPr/>
          <a:lstStyle/>
          <a:p>
            <a:fld id="{92AC942D-970F-4B71-957A-0F5F7927739A}" type="slidenum">
              <a:rPr lang="en-US" smtClean="0"/>
              <a:pPr/>
              <a:t>47</a:t>
            </a:fld>
            <a:endParaRPr lang="en-US" smtClean="0"/>
          </a:p>
        </p:txBody>
      </p:sp>
      <p:pic>
        <p:nvPicPr>
          <p:cNvPr id="51204" name="Picture 2" descr="File0010"/>
          <p:cNvPicPr>
            <a:picLocks noChangeAspect="1" noChangeArrowheads="1"/>
          </p:cNvPicPr>
          <p:nvPr/>
        </p:nvPicPr>
        <p:blipFill>
          <a:blip r:embed="rId2" cstate="print"/>
          <a:srcRect/>
          <a:stretch>
            <a:fillRect/>
          </a:stretch>
        </p:blipFill>
        <p:spPr bwMode="auto">
          <a:xfrm>
            <a:off x="0" y="381000"/>
            <a:ext cx="9144000" cy="5978525"/>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1"/>
          <p:cNvSpPr>
            <a:spLocks noGrp="1"/>
          </p:cNvSpPr>
          <p:nvPr>
            <p:ph type="ftr" sz="quarter" idx="10"/>
          </p:nvPr>
        </p:nvSpPr>
        <p:spPr>
          <a:noFill/>
        </p:spPr>
        <p:txBody>
          <a:bodyPr/>
          <a:lstStyle/>
          <a:p>
            <a:r>
              <a:rPr lang="en-US" smtClean="0"/>
              <a:t>Orientation</a:t>
            </a:r>
          </a:p>
        </p:txBody>
      </p:sp>
      <p:sp>
        <p:nvSpPr>
          <p:cNvPr id="52227" name="Slide Number Placeholder 2"/>
          <p:cNvSpPr>
            <a:spLocks noGrp="1"/>
          </p:cNvSpPr>
          <p:nvPr>
            <p:ph type="sldNum" sz="quarter" idx="11"/>
          </p:nvPr>
        </p:nvSpPr>
        <p:spPr>
          <a:noFill/>
        </p:spPr>
        <p:txBody>
          <a:bodyPr/>
          <a:lstStyle/>
          <a:p>
            <a:fld id="{D8A28536-27C8-404E-A4EF-A584E8CF8218}" type="slidenum">
              <a:rPr lang="en-US" smtClean="0"/>
              <a:pPr/>
              <a:t>48</a:t>
            </a:fld>
            <a:endParaRPr lang="en-US" smtClean="0"/>
          </a:p>
        </p:txBody>
      </p:sp>
      <p:pic>
        <p:nvPicPr>
          <p:cNvPr id="52228" name="Picture 2" descr="File0006"/>
          <p:cNvPicPr>
            <a:picLocks noChangeAspect="1" noChangeArrowheads="1"/>
          </p:cNvPicPr>
          <p:nvPr/>
        </p:nvPicPr>
        <p:blipFill>
          <a:blip r:embed="rId2" cstate="print"/>
          <a:srcRect/>
          <a:stretch>
            <a:fillRect/>
          </a:stretch>
        </p:blipFill>
        <p:spPr bwMode="auto">
          <a:xfrm>
            <a:off x="0" y="381000"/>
            <a:ext cx="9144000" cy="5976938"/>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Footer Placeholder 4"/>
          <p:cNvSpPr>
            <a:spLocks noGrp="1"/>
          </p:cNvSpPr>
          <p:nvPr>
            <p:ph type="ftr" sz="quarter" idx="10"/>
          </p:nvPr>
        </p:nvSpPr>
        <p:spPr>
          <a:noFill/>
        </p:spPr>
        <p:txBody>
          <a:bodyPr/>
          <a:lstStyle/>
          <a:p>
            <a:r>
              <a:rPr lang="en-US" smtClean="0"/>
              <a:t>Orientation</a:t>
            </a:r>
          </a:p>
        </p:txBody>
      </p:sp>
      <p:sp>
        <p:nvSpPr>
          <p:cNvPr id="53251" name="Slide Number Placeholder 5"/>
          <p:cNvSpPr>
            <a:spLocks noGrp="1"/>
          </p:cNvSpPr>
          <p:nvPr>
            <p:ph type="sldNum" sz="quarter" idx="11"/>
          </p:nvPr>
        </p:nvSpPr>
        <p:spPr>
          <a:noFill/>
        </p:spPr>
        <p:txBody>
          <a:bodyPr/>
          <a:lstStyle/>
          <a:p>
            <a:fld id="{E052C1A4-3F4A-4F32-87D6-33EC6D6F8EF1}" type="slidenum">
              <a:rPr lang="en-US" smtClean="0"/>
              <a:pPr/>
              <a:t>49</a:t>
            </a:fld>
            <a:endParaRPr lang="en-US" smtClean="0"/>
          </a:p>
        </p:txBody>
      </p:sp>
      <p:sp>
        <p:nvSpPr>
          <p:cNvPr id="135170" name="Rectangle 2"/>
          <p:cNvSpPr>
            <a:spLocks noGrp="1" noChangeArrowheads="1"/>
          </p:cNvSpPr>
          <p:nvPr>
            <p:ph type="title"/>
          </p:nvPr>
        </p:nvSpPr>
        <p:spPr/>
        <p:txBody>
          <a:bodyPr/>
          <a:lstStyle/>
          <a:p>
            <a:pPr eaLnBrk="1" hangingPunct="1">
              <a:defRPr/>
            </a:pPr>
            <a:r>
              <a:rPr lang="en-US" dirty="0" smtClean="0"/>
              <a:t>Support</a:t>
            </a:r>
          </a:p>
        </p:txBody>
      </p:sp>
      <p:sp>
        <p:nvSpPr>
          <p:cNvPr id="53253" name="Rectangle 3"/>
          <p:cNvSpPr>
            <a:spLocks noGrp="1" noChangeArrowheads="1"/>
          </p:cNvSpPr>
          <p:nvPr>
            <p:ph type="body" sz="half" idx="1"/>
          </p:nvPr>
        </p:nvSpPr>
        <p:spPr>
          <a:xfrm>
            <a:off x="1524000" y="2286000"/>
            <a:ext cx="7239000" cy="4000500"/>
          </a:xfrm>
        </p:spPr>
        <p:txBody>
          <a:bodyPr lIns="0" tIns="0" rIns="0" bIns="0"/>
          <a:lstStyle/>
          <a:p>
            <a:pPr eaLnBrk="1" hangingPunct="1">
              <a:buFont typeface="Wingdings" pitchFamily="2" charset="2"/>
              <a:buNone/>
            </a:pPr>
            <a:r>
              <a:rPr lang="en-US" sz="3000" b="1" smtClean="0"/>
              <a:t>	The Self-Help Program gets support from both parties in Congress as well as the USDA!</a:t>
            </a:r>
          </a:p>
        </p:txBody>
      </p:sp>
    </p:spTree>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Footer Placeholder 3"/>
          <p:cNvSpPr>
            <a:spLocks noGrp="1"/>
          </p:cNvSpPr>
          <p:nvPr>
            <p:ph type="ftr" sz="quarter" idx="10"/>
          </p:nvPr>
        </p:nvSpPr>
        <p:spPr>
          <a:noFill/>
        </p:spPr>
        <p:txBody>
          <a:bodyPr/>
          <a:lstStyle/>
          <a:p>
            <a:r>
              <a:rPr lang="en-US" smtClean="0"/>
              <a:t>Orientation</a:t>
            </a:r>
          </a:p>
        </p:txBody>
      </p:sp>
      <p:sp>
        <p:nvSpPr>
          <p:cNvPr id="13315" name="Slide Number Placeholder 4"/>
          <p:cNvSpPr>
            <a:spLocks noGrp="1"/>
          </p:cNvSpPr>
          <p:nvPr>
            <p:ph type="sldNum" sz="quarter" idx="11"/>
          </p:nvPr>
        </p:nvSpPr>
        <p:spPr>
          <a:noFill/>
        </p:spPr>
        <p:txBody>
          <a:bodyPr/>
          <a:lstStyle/>
          <a:p>
            <a:fld id="{B197A354-87B4-43AA-90EB-D74126A77CC5}" type="slidenum">
              <a:rPr lang="en-US" smtClean="0"/>
              <a:pPr/>
              <a:t>5</a:t>
            </a:fld>
            <a:endParaRPr lang="en-US" smtClean="0"/>
          </a:p>
        </p:txBody>
      </p:sp>
      <p:sp>
        <p:nvSpPr>
          <p:cNvPr id="75778" name="Rectangle 1026"/>
          <p:cNvSpPr>
            <a:spLocks noGrp="1" noChangeArrowheads="1"/>
          </p:cNvSpPr>
          <p:nvPr>
            <p:ph type="title"/>
          </p:nvPr>
        </p:nvSpPr>
        <p:spPr>
          <a:xfrm>
            <a:off x="590550" y="609600"/>
            <a:ext cx="8553450" cy="1104900"/>
          </a:xfrm>
        </p:spPr>
        <p:txBody>
          <a:bodyPr/>
          <a:lstStyle/>
          <a:p>
            <a:pPr eaLnBrk="1" hangingPunct="1">
              <a:defRPr/>
            </a:pPr>
            <a:r>
              <a:rPr lang="en-US" smtClean="0"/>
              <a:t>Merits of Self-Help Housing</a:t>
            </a:r>
          </a:p>
        </p:txBody>
      </p:sp>
      <p:sp>
        <p:nvSpPr>
          <p:cNvPr id="75779" name="Rectangle 1027"/>
          <p:cNvSpPr>
            <a:spLocks noGrp="1" noChangeArrowheads="1"/>
          </p:cNvSpPr>
          <p:nvPr>
            <p:ph type="body" idx="1"/>
          </p:nvPr>
        </p:nvSpPr>
        <p:spPr>
          <a:xfrm>
            <a:off x="1066800" y="1981200"/>
            <a:ext cx="7620000" cy="4191000"/>
          </a:xfrm>
        </p:spPr>
        <p:txBody>
          <a:bodyPr/>
          <a:lstStyle/>
          <a:p>
            <a:pPr eaLnBrk="1" hangingPunct="1">
              <a:spcBef>
                <a:spcPct val="40000"/>
              </a:spcBef>
            </a:pPr>
            <a:r>
              <a:rPr lang="en-US" b="1" smtClean="0"/>
              <a:t>Affordable, comfortable and attractive homes</a:t>
            </a:r>
          </a:p>
          <a:p>
            <a:pPr eaLnBrk="1" hangingPunct="1">
              <a:spcBef>
                <a:spcPct val="40000"/>
              </a:spcBef>
            </a:pPr>
            <a:r>
              <a:rPr lang="en-US" b="1" smtClean="0"/>
              <a:t>Uses the best most affordable financing around</a:t>
            </a:r>
          </a:p>
          <a:p>
            <a:pPr eaLnBrk="1" hangingPunct="1">
              <a:spcBef>
                <a:spcPct val="40000"/>
              </a:spcBef>
            </a:pPr>
            <a:r>
              <a:rPr lang="en-US" b="1" smtClean="0"/>
              <a:t>Reduced mortgage – saving an average of $33,580 in FY ‘09</a:t>
            </a:r>
          </a:p>
          <a:p>
            <a:pPr eaLnBrk="1" hangingPunct="1">
              <a:buFont typeface="Wingdings" pitchFamily="2" charset="2"/>
              <a:buNone/>
            </a:pPr>
            <a:endParaRPr lang="en-US" b="1" smtClean="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randombar(horizontal)">
                                      <p:cBhvr>
                                        <p:cTn id="7" dur="500"/>
                                        <p:tgtEl>
                                          <p:spTgt spid="757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5779">
                                            <p:txEl>
                                              <p:pRg st="1" end="1"/>
                                            </p:txEl>
                                          </p:spTgt>
                                        </p:tgtEl>
                                        <p:attrNameLst>
                                          <p:attrName>style.visibility</p:attrName>
                                        </p:attrNameLst>
                                      </p:cBhvr>
                                      <p:to>
                                        <p:strVal val="visible"/>
                                      </p:to>
                                    </p:set>
                                    <p:animEffect transition="in" filter="randombar(horizontal)">
                                      <p:cBhvr>
                                        <p:cTn id="12" dur="500"/>
                                        <p:tgtEl>
                                          <p:spTgt spid="757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5779">
                                            <p:txEl>
                                              <p:pRg st="2" end="2"/>
                                            </p:txEl>
                                          </p:spTgt>
                                        </p:tgtEl>
                                        <p:attrNameLst>
                                          <p:attrName>style.visibility</p:attrName>
                                        </p:attrNameLst>
                                      </p:cBhvr>
                                      <p:to>
                                        <p:strVal val="visible"/>
                                      </p:to>
                                    </p:set>
                                    <p:animEffect transition="in" filter="randombar(horizontal)">
                                      <p:cBhvr>
                                        <p:cTn id="17" dur="500"/>
                                        <p:tgtEl>
                                          <p:spTgt spid="757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Footer Placeholder 4"/>
          <p:cNvSpPr>
            <a:spLocks noGrp="1"/>
          </p:cNvSpPr>
          <p:nvPr>
            <p:ph type="ftr" sz="quarter" idx="10"/>
          </p:nvPr>
        </p:nvSpPr>
        <p:spPr>
          <a:noFill/>
        </p:spPr>
        <p:txBody>
          <a:bodyPr/>
          <a:lstStyle/>
          <a:p>
            <a:r>
              <a:rPr lang="en-US" smtClean="0"/>
              <a:t>Orientation</a:t>
            </a:r>
          </a:p>
        </p:txBody>
      </p:sp>
      <p:sp>
        <p:nvSpPr>
          <p:cNvPr id="54275" name="Slide Number Placeholder 5"/>
          <p:cNvSpPr>
            <a:spLocks noGrp="1"/>
          </p:cNvSpPr>
          <p:nvPr>
            <p:ph type="sldNum" sz="quarter" idx="11"/>
          </p:nvPr>
        </p:nvSpPr>
        <p:spPr>
          <a:noFill/>
        </p:spPr>
        <p:txBody>
          <a:bodyPr/>
          <a:lstStyle/>
          <a:p>
            <a:fld id="{57266ECA-EF17-4E7E-B633-9F6E319C4554}" type="slidenum">
              <a:rPr lang="en-US" smtClean="0"/>
              <a:pPr/>
              <a:t>50</a:t>
            </a:fld>
            <a:endParaRPr lang="en-US" smtClean="0"/>
          </a:p>
        </p:txBody>
      </p:sp>
      <p:sp>
        <p:nvSpPr>
          <p:cNvPr id="149506" name="Rectangle 2"/>
          <p:cNvSpPr>
            <a:spLocks noGrp="1" noChangeArrowheads="1"/>
          </p:cNvSpPr>
          <p:nvPr>
            <p:ph type="title"/>
          </p:nvPr>
        </p:nvSpPr>
        <p:spPr/>
        <p:txBody>
          <a:bodyPr/>
          <a:lstStyle/>
          <a:p>
            <a:pPr eaLnBrk="1" hangingPunct="1">
              <a:defRPr/>
            </a:pPr>
            <a:endParaRPr lang="en-US" smtClean="0"/>
          </a:p>
        </p:txBody>
      </p:sp>
      <p:pic>
        <p:nvPicPr>
          <p:cNvPr id="54277" name="Picture 5" descr="MHDC"/>
          <p:cNvPicPr>
            <a:picLocks noChangeAspect="1" noChangeArrowheads="1"/>
          </p:cNvPicPr>
          <p:nvPr/>
        </p:nvPicPr>
        <p:blipFill>
          <a:blip r:embed="rId2" cstate="print"/>
          <a:srcRect/>
          <a:stretch>
            <a:fillRect/>
          </a:stretch>
        </p:blipFill>
        <p:spPr bwMode="auto">
          <a:xfrm>
            <a:off x="0" y="0"/>
            <a:ext cx="9144000" cy="6856413"/>
          </a:xfrm>
          <a:prstGeom prst="rect">
            <a:avLst/>
          </a:prstGeom>
          <a:noFill/>
          <a:ln w="9525" algn="in">
            <a:noFill/>
            <a:miter lim="800000"/>
            <a:headEnd/>
            <a:tailEnd/>
          </a:ln>
        </p:spPr>
      </p:pic>
    </p:spTree>
  </p:cSld>
  <p:clrMapOvr>
    <a:masterClrMapping/>
  </p:clrMapOvr>
  <p:transition>
    <p:strips dir="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1"/>
          <p:cNvSpPr>
            <a:spLocks noGrp="1"/>
          </p:cNvSpPr>
          <p:nvPr>
            <p:ph type="ftr" sz="quarter" idx="10"/>
          </p:nvPr>
        </p:nvSpPr>
        <p:spPr>
          <a:noFill/>
        </p:spPr>
        <p:txBody>
          <a:bodyPr/>
          <a:lstStyle/>
          <a:p>
            <a:r>
              <a:rPr lang="en-US" smtClean="0"/>
              <a:t>Orientation</a:t>
            </a:r>
          </a:p>
        </p:txBody>
      </p:sp>
      <p:sp>
        <p:nvSpPr>
          <p:cNvPr id="55299" name="Slide Number Placeholder 2"/>
          <p:cNvSpPr>
            <a:spLocks noGrp="1"/>
          </p:cNvSpPr>
          <p:nvPr>
            <p:ph type="sldNum" sz="quarter" idx="11"/>
          </p:nvPr>
        </p:nvSpPr>
        <p:spPr>
          <a:noFill/>
        </p:spPr>
        <p:txBody>
          <a:bodyPr/>
          <a:lstStyle/>
          <a:p>
            <a:fld id="{35231D08-3EE9-4665-91BB-6CEB3DB3B9BF}" type="slidenum">
              <a:rPr lang="en-US" smtClean="0"/>
              <a:pPr/>
              <a:t>51</a:t>
            </a:fld>
            <a:endParaRPr lang="en-US" smtClean="0"/>
          </a:p>
        </p:txBody>
      </p:sp>
      <p:pic>
        <p:nvPicPr>
          <p:cNvPr id="55300" name="Picture 2" descr="Siding Construction"/>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3"/>
          <p:cNvSpPr>
            <a:spLocks noGrp="1"/>
          </p:cNvSpPr>
          <p:nvPr>
            <p:ph type="ftr" sz="quarter" idx="10"/>
          </p:nvPr>
        </p:nvSpPr>
        <p:spPr>
          <a:noFill/>
        </p:spPr>
        <p:txBody>
          <a:bodyPr/>
          <a:lstStyle/>
          <a:p>
            <a:r>
              <a:rPr lang="en-US" smtClean="0"/>
              <a:t>Orientation</a:t>
            </a:r>
          </a:p>
        </p:txBody>
      </p:sp>
      <p:sp>
        <p:nvSpPr>
          <p:cNvPr id="56323" name="Slide Number Placeholder 4"/>
          <p:cNvSpPr>
            <a:spLocks noGrp="1"/>
          </p:cNvSpPr>
          <p:nvPr>
            <p:ph type="sldNum" sz="quarter" idx="11"/>
          </p:nvPr>
        </p:nvSpPr>
        <p:spPr>
          <a:noFill/>
        </p:spPr>
        <p:txBody>
          <a:bodyPr/>
          <a:lstStyle/>
          <a:p>
            <a:fld id="{BA9B519B-9B3C-495D-B4E8-A2CBE865F014}" type="slidenum">
              <a:rPr lang="en-US" smtClean="0"/>
              <a:pPr/>
              <a:t>52</a:t>
            </a:fld>
            <a:endParaRPr lang="en-US" smtClean="0"/>
          </a:p>
        </p:txBody>
      </p:sp>
      <p:sp>
        <p:nvSpPr>
          <p:cNvPr id="137218" name="Rectangle 2"/>
          <p:cNvSpPr>
            <a:spLocks noGrp="1" noChangeArrowheads="1"/>
          </p:cNvSpPr>
          <p:nvPr>
            <p:ph type="title"/>
          </p:nvPr>
        </p:nvSpPr>
        <p:spPr/>
        <p:txBody>
          <a:bodyPr/>
          <a:lstStyle/>
          <a:p>
            <a:pPr eaLnBrk="1" hangingPunct="1">
              <a:defRPr/>
            </a:pPr>
            <a:r>
              <a:rPr lang="en-US" smtClean="0"/>
              <a:t>NCALL Self-Help Statistics</a:t>
            </a:r>
          </a:p>
        </p:txBody>
      </p:sp>
      <p:sp>
        <p:nvSpPr>
          <p:cNvPr id="56325" name="Rectangle 3"/>
          <p:cNvSpPr>
            <a:spLocks noGrp="1" noChangeArrowheads="1"/>
          </p:cNvSpPr>
          <p:nvPr>
            <p:ph type="body" idx="1"/>
          </p:nvPr>
        </p:nvSpPr>
        <p:spPr/>
        <p:txBody>
          <a:bodyPr/>
          <a:lstStyle/>
          <a:p>
            <a:pPr eaLnBrk="1" hangingPunct="1">
              <a:lnSpc>
                <a:spcPct val="90000"/>
              </a:lnSpc>
            </a:pPr>
            <a:r>
              <a:rPr lang="en-US" b="1" smtClean="0"/>
              <a:t>Currently 14 grantees operating with 14 grants </a:t>
            </a:r>
          </a:p>
          <a:p>
            <a:pPr eaLnBrk="1" hangingPunct="1">
              <a:lnSpc>
                <a:spcPct val="90000"/>
              </a:lnSpc>
            </a:pPr>
            <a:r>
              <a:rPr lang="en-US" b="1" smtClean="0"/>
              <a:t>$33,580 average sweat equity in FY’09</a:t>
            </a:r>
          </a:p>
          <a:p>
            <a:pPr eaLnBrk="1" hangingPunct="1">
              <a:lnSpc>
                <a:spcPct val="90000"/>
              </a:lnSpc>
            </a:pPr>
            <a:r>
              <a:rPr lang="en-US" b="1" smtClean="0"/>
              <a:t>Over $10 million in 502 funds in FY ‘09</a:t>
            </a:r>
          </a:p>
          <a:p>
            <a:pPr eaLnBrk="1" hangingPunct="1">
              <a:lnSpc>
                <a:spcPct val="90000"/>
              </a:lnSpc>
            </a:pPr>
            <a:r>
              <a:rPr lang="en-US" b="1" smtClean="0"/>
              <a:t>Over $2.5 million in 523 grants in FY ‘09</a:t>
            </a:r>
          </a:p>
        </p:txBody>
      </p:sp>
    </p:spTree>
  </p:cSld>
  <p:clrMapOvr>
    <a:masterClrMapping/>
  </p:clrMapOvr>
  <p:transition>
    <p:strips dir="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Now What?</a:t>
            </a:r>
          </a:p>
        </p:txBody>
      </p:sp>
      <p:sp>
        <p:nvSpPr>
          <p:cNvPr id="57347" name="Text Placeholder 2"/>
          <p:cNvSpPr>
            <a:spLocks noGrp="1"/>
          </p:cNvSpPr>
          <p:nvPr>
            <p:ph type="body" sz="half" idx="1"/>
          </p:nvPr>
        </p:nvSpPr>
        <p:spPr>
          <a:xfrm>
            <a:off x="1066800" y="1790700"/>
            <a:ext cx="7620000" cy="4381500"/>
          </a:xfrm>
        </p:spPr>
        <p:txBody>
          <a:bodyPr/>
          <a:lstStyle/>
          <a:p>
            <a:pPr eaLnBrk="1" hangingPunct="1"/>
            <a:r>
              <a:rPr lang="en-US" sz="3200" smtClean="0"/>
              <a:t>If your organization is interested:</a:t>
            </a:r>
          </a:p>
          <a:p>
            <a:pPr lvl="1" eaLnBrk="1" hangingPunct="1"/>
            <a:r>
              <a:rPr lang="en-US" sz="2800" smtClean="0"/>
              <a:t>Feasibility Study</a:t>
            </a:r>
          </a:p>
          <a:p>
            <a:pPr lvl="2" eaLnBrk="1" hangingPunct="1"/>
            <a:r>
              <a:rPr lang="en-US" sz="2400" smtClean="0"/>
              <a:t>Helps determine if your organization and area are right for the program</a:t>
            </a:r>
          </a:p>
          <a:p>
            <a:pPr lvl="2" eaLnBrk="1" hangingPunct="1"/>
            <a:r>
              <a:rPr lang="en-US" sz="2400" smtClean="0"/>
              <a:t>Submit to NCALL with request to proceed with application training</a:t>
            </a:r>
          </a:p>
          <a:p>
            <a:pPr lvl="1" eaLnBrk="1" hangingPunct="1"/>
            <a:r>
              <a:rPr lang="en-US" sz="2800" smtClean="0"/>
              <a:t>NCALL gets approval from National office </a:t>
            </a:r>
          </a:p>
          <a:p>
            <a:pPr lvl="1" eaLnBrk="1" hangingPunct="1"/>
            <a:r>
              <a:rPr lang="en-US" sz="2800" smtClean="0"/>
              <a:t>Schedule a meeting and provide application training</a:t>
            </a:r>
          </a:p>
        </p:txBody>
      </p:sp>
      <p:sp>
        <p:nvSpPr>
          <p:cNvPr id="57348" name="Footer Placeholder 4"/>
          <p:cNvSpPr>
            <a:spLocks noGrp="1"/>
          </p:cNvSpPr>
          <p:nvPr>
            <p:ph type="ftr" sz="quarter" idx="10"/>
          </p:nvPr>
        </p:nvSpPr>
        <p:spPr>
          <a:noFill/>
        </p:spPr>
        <p:txBody>
          <a:bodyPr/>
          <a:lstStyle/>
          <a:p>
            <a:r>
              <a:rPr lang="en-US" smtClean="0"/>
              <a:t>Orientation</a:t>
            </a:r>
          </a:p>
        </p:txBody>
      </p:sp>
      <p:sp>
        <p:nvSpPr>
          <p:cNvPr id="57349" name="Slide Number Placeholder 5"/>
          <p:cNvSpPr>
            <a:spLocks noGrp="1"/>
          </p:cNvSpPr>
          <p:nvPr>
            <p:ph type="sldNum" sz="quarter" idx="11"/>
          </p:nvPr>
        </p:nvSpPr>
        <p:spPr>
          <a:noFill/>
        </p:spPr>
        <p:txBody>
          <a:bodyPr/>
          <a:lstStyle/>
          <a:p>
            <a:fld id="{7AE15F12-CFA8-4240-87A8-E9DCAF361BDA}" type="slidenum">
              <a:rPr lang="en-US" smtClean="0"/>
              <a:pPr/>
              <a:t>53</a:t>
            </a:fld>
            <a:endParaRPr lang="en-US" smtClean="0"/>
          </a:p>
        </p:txBody>
      </p:sp>
      <p:pic>
        <p:nvPicPr>
          <p:cNvPr id="57350" name="Picture 7" descr="C:\Users\Jill\AppData\Local\Microsoft\Windows\Temporary Internet Files\Content.IE5\95F6SYAO\MC900441902[1].wmf"/>
          <p:cNvPicPr>
            <a:picLocks noChangeAspect="1" noChangeArrowheads="1"/>
          </p:cNvPicPr>
          <p:nvPr/>
        </p:nvPicPr>
        <p:blipFill>
          <a:blip r:embed="rId2" cstate="print"/>
          <a:srcRect/>
          <a:stretch>
            <a:fillRect/>
          </a:stretch>
        </p:blipFill>
        <p:spPr bwMode="auto">
          <a:xfrm>
            <a:off x="4572000" y="152400"/>
            <a:ext cx="1225550" cy="1447800"/>
          </a:xfrm>
          <a:prstGeom prst="rect">
            <a:avLst/>
          </a:prstGeom>
          <a:noFill/>
          <a:ln w="9525">
            <a:noFill/>
            <a:miter lim="800000"/>
            <a:headEnd/>
            <a:tailEnd/>
          </a:ln>
        </p:spPr>
      </p:pic>
    </p:spTree>
  </p:cSld>
  <p:clrMapOvr>
    <a:masterClrMapping/>
  </p:clrMapOvr>
  <p:transition>
    <p:strips dir="rd"/>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ph/>
          </p:nvPr>
        </p:nvGraphicFramePr>
        <p:xfrm>
          <a:off x="1981200" y="838200"/>
          <a:ext cx="5303838" cy="5029200"/>
        </p:xfrm>
        <a:graphic>
          <a:graphicData uri="http://schemas.openxmlformats.org/presentationml/2006/ole">
            <p:oleObj spid="_x0000_s8194" name="Clip" r:id="rId3" imgW="551160" imgH="554760" progId="">
              <p:embed/>
            </p:oleObj>
          </a:graphicData>
        </a:graphic>
      </p:graphicFrame>
      <p:sp>
        <p:nvSpPr>
          <p:cNvPr id="8195" name="Text Box 3"/>
          <p:cNvSpPr txBox="1">
            <a:spLocks noChangeArrowheads="1"/>
          </p:cNvSpPr>
          <p:nvPr/>
        </p:nvSpPr>
        <p:spPr bwMode="auto">
          <a:xfrm>
            <a:off x="2209800" y="4495800"/>
            <a:ext cx="4953000" cy="549275"/>
          </a:xfrm>
          <a:prstGeom prst="rect">
            <a:avLst/>
          </a:prstGeom>
          <a:noFill/>
          <a:ln w="9525">
            <a:noFill/>
            <a:miter lim="800000"/>
            <a:headEnd/>
            <a:tailEnd/>
          </a:ln>
        </p:spPr>
        <p:txBody>
          <a:bodyPr>
            <a:spAutoFit/>
          </a:bodyPr>
          <a:lstStyle/>
          <a:p>
            <a:pPr algn="ctr" eaLnBrk="0" hangingPunct="0">
              <a:spcBef>
                <a:spcPct val="50000"/>
              </a:spcBef>
            </a:pPr>
            <a:r>
              <a:rPr lang="en-US" sz="3000" b="0">
                <a:solidFill>
                  <a:schemeClr val="tx1"/>
                </a:solidFill>
                <a:latin typeface="Tahoma" pitchFamily="34" charset="0"/>
              </a:rPr>
              <a:t>THE END</a:t>
            </a:r>
          </a:p>
        </p:txBody>
      </p:sp>
    </p:spTree>
  </p:cSld>
  <p:clrMapOvr>
    <a:masterClrMapping/>
  </p:clrMapOvr>
  <p:transition>
    <p:strips dir="rd"/>
  </p:transition>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aphicFrame>
        <p:nvGraphicFramePr>
          <p:cNvPr id="150528" name="Object 2048"/>
          <p:cNvGraphicFramePr>
            <a:graphicFrameLocks noChangeAspect="1"/>
          </p:cNvGraphicFramePr>
          <p:nvPr/>
        </p:nvGraphicFramePr>
        <p:xfrm>
          <a:off x="6096000" y="4038600"/>
          <a:ext cx="1847850" cy="2286000"/>
        </p:xfrm>
        <a:graphic>
          <a:graphicData uri="http://schemas.openxmlformats.org/presentationml/2006/ole">
            <p:oleObj spid="_x0000_s3074" name="Clip" r:id="rId3" imgW="2804760" imgH="3468960" progId="">
              <p:embed/>
            </p:oleObj>
          </a:graphicData>
        </a:graphic>
      </p:graphicFrame>
      <p:sp>
        <p:nvSpPr>
          <p:cNvPr id="45059" name="Rectangle 1027"/>
          <p:cNvSpPr>
            <a:spLocks noGrp="1" noChangeArrowheads="1"/>
          </p:cNvSpPr>
          <p:nvPr>
            <p:ph type="body" idx="1"/>
          </p:nvPr>
        </p:nvSpPr>
        <p:spPr>
          <a:xfrm>
            <a:off x="762000" y="1447800"/>
            <a:ext cx="8077200" cy="3657600"/>
          </a:xfrm>
        </p:spPr>
        <p:txBody>
          <a:bodyPr/>
          <a:lstStyle/>
          <a:p>
            <a:pPr eaLnBrk="1" hangingPunct="1"/>
            <a:r>
              <a:rPr lang="en-US" b="1" smtClean="0"/>
              <a:t>Improved opportunity for value appreciation and equity growth</a:t>
            </a:r>
          </a:p>
          <a:p>
            <a:pPr eaLnBrk="1" hangingPunct="1">
              <a:spcBef>
                <a:spcPct val="50000"/>
              </a:spcBef>
            </a:pPr>
            <a:r>
              <a:rPr lang="en-US" b="1" smtClean="0"/>
              <a:t>Participants learn valuable skills</a:t>
            </a:r>
          </a:p>
          <a:p>
            <a:pPr eaLnBrk="1" hangingPunct="1">
              <a:spcBef>
                <a:spcPct val="50000"/>
              </a:spcBef>
            </a:pPr>
            <a:r>
              <a:rPr lang="en-US" b="1" smtClean="0"/>
              <a:t>Builds strong neighborhoods and communities</a:t>
            </a:r>
            <a:endParaRPr lang="en-US" smtClean="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randombar(horizontal)">
                                      <p:cBhvr>
                                        <p:cTn id="7" dur="5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randombar(horizontal)">
                                      <p:cBhvr>
                                        <p:cTn id="12" dur="500"/>
                                        <p:tgtEl>
                                          <p:spTgt spid="45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randombar(horizontal)">
                                      <p:cBhvr>
                                        <p:cTn id="17" dur="500"/>
                                        <p:tgtEl>
                                          <p:spTgt spid="45059">
                                            <p:txEl>
                                              <p:pRg st="2" end="2"/>
                                            </p:txEl>
                                          </p:spTgt>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150528"/>
                                        </p:tgtEl>
                                        <p:attrNameLst>
                                          <p:attrName>style.visibility</p:attrName>
                                        </p:attrNameLst>
                                      </p:cBhvr>
                                      <p:to>
                                        <p:strVal val="visible"/>
                                      </p:to>
                                    </p:set>
                                    <p:animEffect transition="in" filter="dissolve">
                                      <p:cBhvr>
                                        <p:cTn id="21" dur="500"/>
                                        <p:tgtEl>
                                          <p:spTgt spid="150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Footer Placeholder 3"/>
          <p:cNvSpPr>
            <a:spLocks noGrp="1"/>
          </p:cNvSpPr>
          <p:nvPr>
            <p:ph type="ftr" sz="quarter" idx="10"/>
          </p:nvPr>
        </p:nvSpPr>
        <p:spPr>
          <a:noFill/>
        </p:spPr>
        <p:txBody>
          <a:bodyPr/>
          <a:lstStyle/>
          <a:p>
            <a:r>
              <a:rPr lang="en-US" smtClean="0"/>
              <a:t>Orientation</a:t>
            </a:r>
          </a:p>
        </p:txBody>
      </p:sp>
      <p:sp>
        <p:nvSpPr>
          <p:cNvPr id="14339" name="Slide Number Placeholder 4"/>
          <p:cNvSpPr>
            <a:spLocks noGrp="1"/>
          </p:cNvSpPr>
          <p:nvPr>
            <p:ph type="sldNum" sz="quarter" idx="11"/>
          </p:nvPr>
        </p:nvSpPr>
        <p:spPr>
          <a:noFill/>
        </p:spPr>
        <p:txBody>
          <a:bodyPr/>
          <a:lstStyle/>
          <a:p>
            <a:fld id="{6C08984A-5DAB-4CA1-8CC9-EB0FEEA58132}" type="slidenum">
              <a:rPr lang="en-US" smtClean="0"/>
              <a:pPr/>
              <a:t>7</a:t>
            </a:fld>
            <a:endParaRPr lang="en-US" smtClean="0"/>
          </a:p>
        </p:txBody>
      </p:sp>
      <p:sp>
        <p:nvSpPr>
          <p:cNvPr id="89090" name="Rectangle 3074"/>
          <p:cNvSpPr>
            <a:spLocks noGrp="1" noChangeArrowheads="1"/>
          </p:cNvSpPr>
          <p:nvPr>
            <p:ph type="title"/>
          </p:nvPr>
        </p:nvSpPr>
        <p:spPr>
          <a:xfrm>
            <a:off x="762000" y="533400"/>
            <a:ext cx="8382000" cy="1143000"/>
          </a:xfrm>
        </p:spPr>
        <p:txBody>
          <a:bodyPr/>
          <a:lstStyle/>
          <a:p>
            <a:pPr eaLnBrk="1" hangingPunct="1">
              <a:defRPr/>
            </a:pPr>
            <a:r>
              <a:rPr lang="en-US" smtClean="0"/>
              <a:t>Three Necessary Elements</a:t>
            </a:r>
            <a:r>
              <a:rPr lang="en-US" b="0" smtClean="0"/>
              <a:t> </a:t>
            </a:r>
            <a:endParaRPr lang="en-US" smtClean="0"/>
          </a:p>
        </p:txBody>
      </p:sp>
      <p:sp>
        <p:nvSpPr>
          <p:cNvPr id="89091" name="Rectangle 3075"/>
          <p:cNvSpPr>
            <a:spLocks noGrp="1" noChangeArrowheads="1"/>
          </p:cNvSpPr>
          <p:nvPr>
            <p:ph type="body" idx="1"/>
          </p:nvPr>
        </p:nvSpPr>
        <p:spPr>
          <a:xfrm>
            <a:off x="1066800" y="2057400"/>
            <a:ext cx="7848600" cy="4114800"/>
          </a:xfrm>
        </p:spPr>
        <p:txBody>
          <a:bodyPr/>
          <a:lstStyle/>
          <a:p>
            <a:pPr eaLnBrk="1" hangingPunct="1">
              <a:spcBef>
                <a:spcPct val="40000"/>
              </a:spcBef>
            </a:pPr>
            <a:r>
              <a:rPr lang="en-US" b="1" smtClean="0"/>
              <a:t>The participants supply the needed labor</a:t>
            </a:r>
          </a:p>
          <a:p>
            <a:pPr eaLnBrk="1" hangingPunct="1">
              <a:spcBef>
                <a:spcPct val="40000"/>
              </a:spcBef>
            </a:pPr>
            <a:r>
              <a:rPr lang="en-US" b="1" smtClean="0"/>
              <a:t>Rural Development provides the 502 and 523 funds </a:t>
            </a:r>
          </a:p>
          <a:p>
            <a:pPr eaLnBrk="1" hangingPunct="1">
              <a:spcBef>
                <a:spcPct val="40000"/>
              </a:spcBef>
            </a:pPr>
            <a:r>
              <a:rPr lang="en-US" b="1" smtClean="0"/>
              <a:t>Housing corporations organize and assist the families</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additive="base">
                                        <p:cTn id="7" dur="500" fill="hold"/>
                                        <p:tgtEl>
                                          <p:spTgt spid="890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90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9091">
                                            <p:txEl>
                                              <p:pRg st="1" end="1"/>
                                            </p:txEl>
                                          </p:spTgt>
                                        </p:tgtEl>
                                        <p:attrNameLst>
                                          <p:attrName>style.visibility</p:attrName>
                                        </p:attrNameLst>
                                      </p:cBhvr>
                                      <p:to>
                                        <p:strVal val="visible"/>
                                      </p:to>
                                    </p:set>
                                    <p:anim calcmode="lin" valueType="num">
                                      <p:cBhvr additive="base">
                                        <p:cTn id="13" dur="500" fill="hold"/>
                                        <p:tgtEl>
                                          <p:spTgt spid="890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90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9091">
                                            <p:txEl>
                                              <p:pRg st="2" end="2"/>
                                            </p:txEl>
                                          </p:spTgt>
                                        </p:tgtEl>
                                        <p:attrNameLst>
                                          <p:attrName>style.visibility</p:attrName>
                                        </p:attrNameLst>
                                      </p:cBhvr>
                                      <p:to>
                                        <p:strVal val="visible"/>
                                      </p:to>
                                    </p:set>
                                    <p:anim calcmode="lin" valueType="num">
                                      <p:cBhvr additive="base">
                                        <p:cTn id="19" dur="500" fill="hold"/>
                                        <p:tgtEl>
                                          <p:spTgt spid="890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909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a:noFill/>
        </p:spPr>
        <p:txBody>
          <a:bodyPr/>
          <a:lstStyle/>
          <a:p>
            <a:r>
              <a:rPr lang="en-US" smtClean="0"/>
              <a:t>Orientation</a:t>
            </a:r>
          </a:p>
        </p:txBody>
      </p:sp>
      <p:sp>
        <p:nvSpPr>
          <p:cNvPr id="15363" name="Slide Number Placeholder 4"/>
          <p:cNvSpPr>
            <a:spLocks noGrp="1"/>
          </p:cNvSpPr>
          <p:nvPr>
            <p:ph type="sldNum" sz="quarter" idx="11"/>
          </p:nvPr>
        </p:nvSpPr>
        <p:spPr>
          <a:noFill/>
        </p:spPr>
        <p:txBody>
          <a:bodyPr/>
          <a:lstStyle/>
          <a:p>
            <a:fld id="{7F7CDCA8-1AC3-438C-B1E9-128CB1FF4CB0}" type="slidenum">
              <a:rPr lang="en-US" smtClean="0"/>
              <a:pPr/>
              <a:t>8</a:t>
            </a:fld>
            <a:endParaRPr lang="en-US" smtClean="0"/>
          </a:p>
        </p:txBody>
      </p:sp>
      <p:sp>
        <p:nvSpPr>
          <p:cNvPr id="93186" name="Rectangle 2050"/>
          <p:cNvSpPr>
            <a:spLocks noGrp="1" noChangeArrowheads="1"/>
          </p:cNvSpPr>
          <p:nvPr>
            <p:ph type="title"/>
          </p:nvPr>
        </p:nvSpPr>
        <p:spPr/>
        <p:txBody>
          <a:bodyPr/>
          <a:lstStyle/>
          <a:p>
            <a:pPr eaLnBrk="1" hangingPunct="1">
              <a:defRPr/>
            </a:pPr>
            <a:r>
              <a:rPr lang="en-US" smtClean="0"/>
              <a:t>Grantee Responsibilities</a:t>
            </a:r>
          </a:p>
        </p:txBody>
      </p:sp>
      <p:sp>
        <p:nvSpPr>
          <p:cNvPr id="93187" name="Rectangle 2051"/>
          <p:cNvSpPr>
            <a:spLocks noGrp="1" noChangeArrowheads="1"/>
          </p:cNvSpPr>
          <p:nvPr>
            <p:ph type="body" idx="1"/>
          </p:nvPr>
        </p:nvSpPr>
        <p:spPr>
          <a:xfrm>
            <a:off x="1066800" y="2057400"/>
            <a:ext cx="7848600" cy="4114800"/>
          </a:xfrm>
        </p:spPr>
        <p:txBody>
          <a:bodyPr/>
          <a:lstStyle/>
          <a:p>
            <a:pPr eaLnBrk="1" hangingPunct="1"/>
            <a:r>
              <a:rPr lang="en-US" b="1" smtClean="0"/>
              <a:t>Recruiting participants</a:t>
            </a:r>
          </a:p>
          <a:p>
            <a:pPr eaLnBrk="1" hangingPunct="1"/>
            <a:r>
              <a:rPr lang="en-US" b="1" smtClean="0"/>
              <a:t>Conducting pre-construction meetings</a:t>
            </a:r>
          </a:p>
          <a:p>
            <a:pPr eaLnBrk="1" hangingPunct="1"/>
            <a:r>
              <a:rPr lang="en-US" b="1" smtClean="0"/>
              <a:t>Locating suitable building sites</a:t>
            </a:r>
          </a:p>
          <a:p>
            <a:pPr eaLnBrk="1" hangingPunct="1"/>
            <a:r>
              <a:rPr lang="en-US" b="1" smtClean="0"/>
              <a:t>Selecting house plans</a:t>
            </a:r>
          </a:p>
          <a:p>
            <a:pPr eaLnBrk="1" hangingPunct="1"/>
            <a:r>
              <a:rPr lang="en-US" b="1" smtClean="0"/>
              <a:t>Preparing cost estimates</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slide(fromBottom)">
                                      <p:cBhvr>
                                        <p:cTn id="7" dur="500"/>
                                        <p:tgtEl>
                                          <p:spTgt spid="93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3187">
                                            <p:txEl>
                                              <p:pRg st="1" end="1"/>
                                            </p:txEl>
                                          </p:spTgt>
                                        </p:tgtEl>
                                        <p:attrNameLst>
                                          <p:attrName>style.visibility</p:attrName>
                                        </p:attrNameLst>
                                      </p:cBhvr>
                                      <p:to>
                                        <p:strVal val="visible"/>
                                      </p:to>
                                    </p:set>
                                    <p:animEffect transition="in" filter="slide(fromBottom)">
                                      <p:cBhvr>
                                        <p:cTn id="12" dur="500"/>
                                        <p:tgtEl>
                                          <p:spTgt spid="931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93187">
                                            <p:txEl>
                                              <p:pRg st="2" end="2"/>
                                            </p:txEl>
                                          </p:spTgt>
                                        </p:tgtEl>
                                        <p:attrNameLst>
                                          <p:attrName>style.visibility</p:attrName>
                                        </p:attrNameLst>
                                      </p:cBhvr>
                                      <p:to>
                                        <p:strVal val="visible"/>
                                      </p:to>
                                    </p:set>
                                    <p:animEffect transition="in" filter="slide(fromBottom)">
                                      <p:cBhvr>
                                        <p:cTn id="17" dur="500"/>
                                        <p:tgtEl>
                                          <p:spTgt spid="931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93187">
                                            <p:txEl>
                                              <p:pRg st="3" end="3"/>
                                            </p:txEl>
                                          </p:spTgt>
                                        </p:tgtEl>
                                        <p:attrNameLst>
                                          <p:attrName>style.visibility</p:attrName>
                                        </p:attrNameLst>
                                      </p:cBhvr>
                                      <p:to>
                                        <p:strVal val="visible"/>
                                      </p:to>
                                    </p:set>
                                    <p:animEffect transition="in" filter="slide(fromBottom)">
                                      <p:cBhvr>
                                        <p:cTn id="22" dur="500"/>
                                        <p:tgtEl>
                                          <p:spTgt spid="931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93187">
                                            <p:txEl>
                                              <p:pRg st="4" end="4"/>
                                            </p:txEl>
                                          </p:spTgt>
                                        </p:tgtEl>
                                        <p:attrNameLst>
                                          <p:attrName>style.visibility</p:attrName>
                                        </p:attrNameLst>
                                      </p:cBhvr>
                                      <p:to>
                                        <p:strVal val="visible"/>
                                      </p:to>
                                    </p:set>
                                    <p:animEffect transition="in" filter="slide(fromBottom)">
                                      <p:cBhvr>
                                        <p:cTn id="27" dur="500"/>
                                        <p:tgtEl>
                                          <p:spTgt spid="931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4211" name="Rectangle 1027"/>
          <p:cNvSpPr>
            <a:spLocks noGrp="1" noChangeArrowheads="1"/>
          </p:cNvSpPr>
          <p:nvPr>
            <p:ph type="body" idx="1"/>
          </p:nvPr>
        </p:nvSpPr>
        <p:spPr>
          <a:xfrm>
            <a:off x="838200" y="990600"/>
            <a:ext cx="8001000" cy="5257800"/>
          </a:xfrm>
        </p:spPr>
        <p:txBody>
          <a:bodyPr/>
          <a:lstStyle/>
          <a:p>
            <a:pPr eaLnBrk="1" hangingPunct="1">
              <a:spcBef>
                <a:spcPct val="40000"/>
              </a:spcBef>
            </a:pPr>
            <a:r>
              <a:rPr lang="en-US" sz="3200" b="1" smtClean="0"/>
              <a:t>Assisting participants in applying for a 502 loan</a:t>
            </a:r>
          </a:p>
          <a:p>
            <a:pPr eaLnBrk="1" hangingPunct="1">
              <a:spcBef>
                <a:spcPct val="40000"/>
              </a:spcBef>
            </a:pPr>
            <a:r>
              <a:rPr lang="en-US" sz="3200" b="1" smtClean="0"/>
              <a:t>Subcontracting work on the participants’ behalf</a:t>
            </a:r>
          </a:p>
          <a:p>
            <a:pPr eaLnBrk="1" hangingPunct="1">
              <a:spcBef>
                <a:spcPct val="40000"/>
              </a:spcBef>
            </a:pPr>
            <a:r>
              <a:rPr lang="en-US" sz="3200" b="1" smtClean="0"/>
              <a:t>Supervising and training participants in the construction of a group of homes</a:t>
            </a:r>
          </a:p>
          <a:p>
            <a:pPr eaLnBrk="1" hangingPunct="1">
              <a:spcBef>
                <a:spcPct val="40000"/>
              </a:spcBef>
            </a:pPr>
            <a:r>
              <a:rPr lang="en-US" sz="3200" b="1" smtClean="0"/>
              <a:t>Supervising the participants’ 502 loan funds</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slide(fromBottom)">
                                      <p:cBhvr>
                                        <p:cTn id="7" dur="500"/>
                                        <p:tgtEl>
                                          <p:spTgt spid="94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4211">
                                            <p:txEl>
                                              <p:pRg st="1" end="1"/>
                                            </p:txEl>
                                          </p:spTgt>
                                        </p:tgtEl>
                                        <p:attrNameLst>
                                          <p:attrName>style.visibility</p:attrName>
                                        </p:attrNameLst>
                                      </p:cBhvr>
                                      <p:to>
                                        <p:strVal val="visible"/>
                                      </p:to>
                                    </p:set>
                                    <p:animEffect transition="in" filter="slide(fromBottom)">
                                      <p:cBhvr>
                                        <p:cTn id="12" dur="500"/>
                                        <p:tgtEl>
                                          <p:spTgt spid="942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94211">
                                            <p:txEl>
                                              <p:pRg st="2" end="2"/>
                                            </p:txEl>
                                          </p:spTgt>
                                        </p:tgtEl>
                                        <p:attrNameLst>
                                          <p:attrName>style.visibility</p:attrName>
                                        </p:attrNameLst>
                                      </p:cBhvr>
                                      <p:to>
                                        <p:strVal val="visible"/>
                                      </p:to>
                                    </p:set>
                                    <p:animEffect transition="in" filter="slide(fromBottom)">
                                      <p:cBhvr>
                                        <p:cTn id="17" dur="500"/>
                                        <p:tgtEl>
                                          <p:spTgt spid="942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94211">
                                            <p:txEl>
                                              <p:pRg st="3" end="3"/>
                                            </p:txEl>
                                          </p:spTgt>
                                        </p:tgtEl>
                                        <p:attrNameLst>
                                          <p:attrName>style.visibility</p:attrName>
                                        </p:attrNameLst>
                                      </p:cBhvr>
                                      <p:to>
                                        <p:strVal val="visible"/>
                                      </p:to>
                                    </p:set>
                                    <p:animEffect transition="in" filter="slide(fromBottom)">
                                      <p:cBhvr>
                                        <p:cTn id="22" dur="500"/>
                                        <p:tgtEl>
                                          <p:spTgt spid="942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autoUpdateAnimBg="0"/>
    </p:bldLst>
  </p:timing>
</p:sld>
</file>

<file path=ppt/theme/theme1.xml><?xml version="1.0" encoding="utf-8"?>
<a:theme xmlns:a="http://schemas.openxmlformats.org/drawingml/2006/main" name="Project Post-Mortem">
  <a:themeElements>
    <a:clrScheme name="Project Post-Mortem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fontScheme name="Project Post-Mortem">
      <a:majorFont>
        <a:latin typeface="CG Omeg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2"/>
            </a:solidFill>
            <a:effectLst/>
            <a:latin typeface="Arial" charset="0"/>
          </a:defRPr>
        </a:defPPr>
      </a:lstStyle>
    </a:lnDef>
  </a:objectDefaults>
  <a:extraClrSchemeLst>
    <a:extraClrScheme>
      <a:clrScheme name="Project Post-Mortem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clrMap bg1="dk2" tx1="lt1" bg2="dk1" tx2="lt2" accent1="accent1" accent2="accent2" accent3="accent3" accent4="accent4" accent5="accent5" accent6="accent6" hlink="hlink" folHlink="folHlink"/>
    </a:extraClrScheme>
    <a:extraClrScheme>
      <a:clrScheme name="Project Post-Mortem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Project Post-Mortem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Project Post-Mortem 4">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Project Post-Mortem 5">
        <a:dk1>
          <a:srgbClr val="100000"/>
        </a:dk1>
        <a:lt1>
          <a:srgbClr val="FFFFFF"/>
        </a:lt1>
        <a:dk2>
          <a:srgbClr val="800000"/>
        </a:dk2>
        <a:lt2>
          <a:srgbClr val="FFCC66"/>
        </a:lt2>
        <a:accent1>
          <a:srgbClr val="003366"/>
        </a:accent1>
        <a:accent2>
          <a:srgbClr val="996633"/>
        </a:accent2>
        <a:accent3>
          <a:srgbClr val="C0AAAA"/>
        </a:accent3>
        <a:accent4>
          <a:srgbClr val="DADADA"/>
        </a:accent4>
        <a:accent5>
          <a:srgbClr val="AAADB8"/>
        </a:accent5>
        <a:accent6>
          <a:srgbClr val="8A5C2D"/>
        </a:accent6>
        <a:hlink>
          <a:srgbClr val="336699"/>
        </a:hlink>
        <a:folHlink>
          <a:srgbClr val="CC3300"/>
        </a:folHlink>
      </a:clrScheme>
      <a:clrMap bg1="dk2" tx1="lt1" bg2="dk1" tx2="lt2" accent1="accent1" accent2="accent2" accent3="accent3" accent4="accent4" accent5="accent5" accent6="accent6" hlink="hlink" folHlink="folHlink"/>
    </a:extraClrScheme>
    <a:extraClrScheme>
      <a:clrScheme name="Project Post-Mortem 6">
        <a:dk1>
          <a:srgbClr val="666633"/>
        </a:dk1>
        <a:lt1>
          <a:srgbClr val="FFFFFF"/>
        </a:lt1>
        <a:dk2>
          <a:srgbClr val="CC9900"/>
        </a:dk2>
        <a:lt2>
          <a:srgbClr val="DDDDDD"/>
        </a:lt2>
        <a:accent1>
          <a:srgbClr val="CC6600"/>
        </a:accent1>
        <a:accent2>
          <a:srgbClr val="996633"/>
        </a:accent2>
        <a:accent3>
          <a:srgbClr val="E2CAAA"/>
        </a:accent3>
        <a:accent4>
          <a:srgbClr val="DADADA"/>
        </a:accent4>
        <a:accent5>
          <a:srgbClr val="E2B8AA"/>
        </a:accent5>
        <a:accent6>
          <a:srgbClr val="8A5C2D"/>
        </a:accent6>
        <a:hlink>
          <a:srgbClr val="663300"/>
        </a:hlink>
        <a:folHlink>
          <a:srgbClr val="CC33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Office\Templates\1033\Recommending A Strategy.pot</Template>
  <TotalTime>4574</TotalTime>
  <Words>1460</Words>
  <Application>Microsoft Office PowerPoint</Application>
  <PresentationFormat>On-screen Show (4:3)</PresentationFormat>
  <Paragraphs>292</Paragraphs>
  <Slides>54</Slides>
  <Notes>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54</vt:i4>
      </vt:variant>
    </vt:vector>
  </HeadingPairs>
  <TitlesOfParts>
    <vt:vector size="57" baseType="lpstr">
      <vt:lpstr>Project Post-Mortem</vt:lpstr>
      <vt:lpstr>Clip</vt:lpstr>
      <vt:lpstr>Document</vt:lpstr>
      <vt:lpstr>Self-Help Housing 101</vt:lpstr>
      <vt:lpstr>What is Mutual Self-Help Housing?</vt:lpstr>
      <vt:lpstr>Slide 3</vt:lpstr>
      <vt:lpstr>Slide 4</vt:lpstr>
      <vt:lpstr>Merits of Self-Help Housing</vt:lpstr>
      <vt:lpstr>Slide 6</vt:lpstr>
      <vt:lpstr>Three Necessary Elements </vt:lpstr>
      <vt:lpstr>Grantee Responsibilities</vt:lpstr>
      <vt:lpstr>Slide 9</vt:lpstr>
      <vt:lpstr>How the Homes are Built</vt:lpstr>
      <vt:lpstr>Slide 11</vt:lpstr>
      <vt:lpstr>How long will it take to build the homes?</vt:lpstr>
      <vt:lpstr>Pre-Construction Period Includes:</vt:lpstr>
      <vt:lpstr>Construction Period</vt:lpstr>
      <vt:lpstr>Family Labor Contribution</vt:lpstr>
      <vt:lpstr>Slide 16</vt:lpstr>
      <vt:lpstr>Family Tasks</vt:lpstr>
      <vt:lpstr>Slide 18</vt:lpstr>
      <vt:lpstr>Self-Help  Purchase / Repair</vt:lpstr>
      <vt:lpstr>Slide 20</vt:lpstr>
      <vt:lpstr>Slide 21</vt:lpstr>
      <vt:lpstr>Slide 22</vt:lpstr>
      <vt:lpstr>Application Steps</vt:lpstr>
      <vt:lpstr>Slide 24</vt:lpstr>
      <vt:lpstr>Rural Development Section 523 Pre-Development Grant</vt:lpstr>
      <vt:lpstr>Slide 26</vt:lpstr>
      <vt:lpstr>Slide 27</vt:lpstr>
      <vt:lpstr>Self-Help Technical Assistance Grant</vt:lpstr>
      <vt:lpstr>Slide 29</vt:lpstr>
      <vt:lpstr>Slide 30</vt:lpstr>
      <vt:lpstr>Section 502 Homeownership Loan </vt:lpstr>
      <vt:lpstr>Slide 32</vt:lpstr>
      <vt:lpstr>Slide 33</vt:lpstr>
      <vt:lpstr>Slide 34</vt:lpstr>
      <vt:lpstr>Benefits of the 502 Loan Program</vt:lpstr>
      <vt:lpstr>Slide 36</vt:lpstr>
      <vt:lpstr>Who Is NCALL?</vt:lpstr>
      <vt:lpstr>NCALL’s Role in the Self-Help Program</vt:lpstr>
      <vt:lpstr>Services NCALL Provides</vt:lpstr>
      <vt:lpstr>NCALL’s Self-Help Region</vt:lpstr>
      <vt:lpstr>NCALL ’s Self-Help  Housing Team</vt:lpstr>
      <vt:lpstr>Sample Self-Help Homes</vt:lpstr>
      <vt:lpstr>Slide 43</vt:lpstr>
      <vt:lpstr>Slide 44</vt:lpstr>
      <vt:lpstr>Slide 45</vt:lpstr>
      <vt:lpstr>Slide 46</vt:lpstr>
      <vt:lpstr>Slide 47</vt:lpstr>
      <vt:lpstr>Slide 48</vt:lpstr>
      <vt:lpstr>Support</vt:lpstr>
      <vt:lpstr>Slide 50</vt:lpstr>
      <vt:lpstr>Slide 51</vt:lpstr>
      <vt:lpstr>NCALL Self-Help Statistics</vt:lpstr>
      <vt:lpstr>Now What?</vt:lpstr>
      <vt:lpstr>Slide 54</vt:lpstr>
    </vt:vector>
  </TitlesOfParts>
  <Company>NCALL Research,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Mutual Self-Help Housing Program</dc:title>
  <dc:creator>Jill E. Lordan</dc:creator>
  <cp:lastModifiedBy>Jill</cp:lastModifiedBy>
  <cp:revision>212</cp:revision>
  <dcterms:created xsi:type="dcterms:W3CDTF">2094-01-24T13:55:05Z</dcterms:created>
  <dcterms:modified xsi:type="dcterms:W3CDTF">2011-06-07T15:24:07Z</dcterms:modified>
</cp:coreProperties>
</file>